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3"/>
  </p:notesMasterIdLst>
  <p:sldIdLst>
    <p:sldId id="267" r:id="rId2"/>
    <p:sldId id="305" r:id="rId3"/>
    <p:sldId id="373" r:id="rId4"/>
    <p:sldId id="372" r:id="rId5"/>
    <p:sldId id="371" r:id="rId6"/>
    <p:sldId id="364" r:id="rId7"/>
    <p:sldId id="347" r:id="rId8"/>
    <p:sldId id="375" r:id="rId9"/>
    <p:sldId id="376" r:id="rId10"/>
    <p:sldId id="377" r:id="rId11"/>
    <p:sldId id="300" r:id="rId12"/>
  </p:sldIdLst>
  <p:sldSz cx="9144000" cy="6858000" type="screen4x3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2" autoAdjust="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bkisida\Desktop\EVERYTHING\DC%202009\Type%20of%20School%20Figure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bkisida\Desktop\DC%20Powerpoints%202010\Figures_3-1_&amp;_3-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Private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0.12612612612612611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287001287001287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Treatment</c:v>
                </c:pt>
                <c:pt idx="1">
                  <c:v>Control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 formatCode="0.0">
                  <c:v>55</c:v>
                </c:pt>
                <c:pt idx="1">
                  <c:v>11.5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Charter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0.12612612612612611"/>
                  <c:y val="6.36435958631663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312741312741312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Treatment</c:v>
                </c:pt>
                <c:pt idx="1">
                  <c:v>Control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 formatCode="0.0">
                  <c:v>18.399999999999999</c:v>
                </c:pt>
                <c:pt idx="1">
                  <c:v>35.300000000000004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Traditional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0.1235521235521236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28700128700128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Treatment</c:v>
                </c:pt>
                <c:pt idx="1">
                  <c:v>Control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 formatCode="0.0">
                  <c:v>26.6</c:v>
                </c:pt>
                <c:pt idx="1">
                  <c:v>53.2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20480"/>
        <c:axId val="114723648"/>
      </c:barChart>
      <c:catAx>
        <c:axId val="482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1" baseline="0"/>
            </a:pPr>
            <a:endParaRPr lang="en-US"/>
          </a:p>
        </c:txPr>
        <c:crossAx val="114723648"/>
        <c:crosses val="autoZero"/>
        <c:auto val="1"/>
        <c:lblAlgn val="ctr"/>
        <c:lblOffset val="100"/>
        <c:noMultiLvlLbl val="0"/>
      </c:catAx>
      <c:valAx>
        <c:axId val="1147236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 baseline="0"/>
                </a:pPr>
                <a:r>
                  <a:rPr lang="en-US" sz="1200" baseline="0"/>
                  <a:t>Enrollment in 2008-09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1"/>
            </a:pPr>
            <a:endParaRPr lang="en-US"/>
          </a:p>
        </c:txPr>
        <c:crossAx val="482048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b="1" baseline="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dirty="0"/>
                      <a:t>91</a:t>
                    </a:r>
                    <a:r>
                      <a:rPr lang="en-US" sz="1600" b="1" dirty="0" smtClean="0"/>
                      <a:t>%***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Voucher Use</c:v>
                </c:pt>
                <c:pt idx="1">
                  <c:v>Control</c:v>
                </c:pt>
              </c:strCache>
            </c:strRef>
          </c:cat>
          <c:val>
            <c:numRef>
              <c:f>Sheet1!$B$2:$C$2</c:f>
              <c:numCache>
                <c:formatCode>0%</c:formatCode>
                <c:ptCount val="2"/>
                <c:pt idx="0">
                  <c:v>0.91</c:v>
                </c:pt>
                <c:pt idx="1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207360"/>
        <c:axId val="36448512"/>
      </c:barChart>
      <c:catAx>
        <c:axId val="482073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6448512"/>
        <c:crosses val="autoZero"/>
        <c:auto val="1"/>
        <c:lblAlgn val="ctr"/>
        <c:lblOffset val="100"/>
        <c:noMultiLvlLbl val="0"/>
      </c:catAx>
      <c:valAx>
        <c:axId val="36448512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4820736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267482946496431E-2"/>
          <c:y val="2.5287959835378512E-2"/>
          <c:w val="0.90158456014863209"/>
          <c:h val="0.83748080042906092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ash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strRef>
              <c:f>Data!$B$2:$E$2</c:f>
              <c:strCache>
                <c:ptCount val="4"/>
                <c:pt idx="0">
                  <c:v>After 1 year</c:v>
                </c:pt>
                <c:pt idx="1">
                  <c:v>After 2 years</c:v>
                </c:pt>
                <c:pt idx="2">
                  <c:v>After 3 years</c:v>
                </c:pt>
                <c:pt idx="3">
                  <c:v>After at least 4 years</c:v>
                </c:pt>
              </c:strCache>
            </c:strRef>
          </c:xVal>
          <c:yVal>
            <c:numRef>
              <c:f>Data!$B$3:$E$3</c:f>
              <c:numCache>
                <c:formatCode>General</c:formatCode>
                <c:ptCount val="4"/>
                <c:pt idx="0">
                  <c:v>-2.4099999999999997</c:v>
                </c:pt>
                <c:pt idx="1">
                  <c:v>-0.53</c:v>
                </c:pt>
                <c:pt idx="2">
                  <c:v>0.89000000000000024</c:v>
                </c:pt>
                <c:pt idx="3">
                  <c:v>-0.13</c:v>
                </c:pt>
              </c:numCache>
            </c:numRef>
          </c:yVal>
          <c:smooth val="0"/>
        </c:ser>
        <c:ser>
          <c:idx val="2"/>
          <c:order val="1"/>
          <c:spPr>
            <a:ln w="28575">
              <a:noFill/>
            </a:ln>
          </c:spPr>
          <c:marker>
            <c:symbol val="dash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strRef>
              <c:f>Data!$B$2:$E$2</c:f>
              <c:strCache>
                <c:ptCount val="4"/>
                <c:pt idx="0">
                  <c:v>After 1 year</c:v>
                </c:pt>
                <c:pt idx="1">
                  <c:v>After 2 years</c:v>
                </c:pt>
                <c:pt idx="2">
                  <c:v>After 3 years</c:v>
                </c:pt>
                <c:pt idx="3">
                  <c:v>After at least 4 years</c:v>
                </c:pt>
              </c:strCache>
            </c:strRef>
          </c:xVal>
          <c:yVal>
            <c:numRef>
              <c:f>Data!$B$6:$E$6</c:f>
              <c:numCache>
                <c:formatCode>General</c:formatCode>
                <c:ptCount val="4"/>
                <c:pt idx="0">
                  <c:v>4.46</c:v>
                </c:pt>
                <c:pt idx="1">
                  <c:v>6.88</c:v>
                </c:pt>
                <c:pt idx="2">
                  <c:v>8.0300000000000011</c:v>
                </c:pt>
                <c:pt idx="3">
                  <c:v>7.94</c:v>
                </c:pt>
              </c:numCache>
            </c:numRef>
          </c:yVal>
          <c:smooth val="0"/>
        </c:ser>
        <c:ser>
          <c:idx val="3"/>
          <c:order val="2"/>
          <c:tx>
            <c:v>series 4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dLbls>
            <c:dLbl>
              <c:idx val="0"/>
              <c:layout>
                <c:manualLayout>
                  <c:x val="0"/>
                  <c:y val="-1.2094717830391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3.82*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b="1" dirty="0" smtClean="0"/>
                      <a:t>5.27**</a:t>
                    </a:r>
                    <a:endParaRPr lang="en-US" sz="12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4.75*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yVal>
            <c:numRef>
              <c:f>Data!$B$5:$E$5</c:f>
              <c:numCache>
                <c:formatCode>General</c:formatCode>
                <c:ptCount val="4"/>
                <c:pt idx="0">
                  <c:v>1.35</c:v>
                </c:pt>
                <c:pt idx="1">
                  <c:v>3.82</c:v>
                </c:pt>
                <c:pt idx="2">
                  <c:v>5.2700000000000014</c:v>
                </c:pt>
                <c:pt idx="3" formatCode="0.00">
                  <c:v>4.75</c:v>
                </c:pt>
              </c:numCache>
            </c:numRef>
          </c:y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87711744"/>
        <c:axId val="103821824"/>
      </c:scatterChart>
      <c:valAx>
        <c:axId val="87711744"/>
        <c:scaling>
          <c:orientation val="minMax"/>
          <c:max val="4.75"/>
          <c:min val="0.25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en-US"/>
          </a:p>
        </c:txPr>
        <c:crossAx val="103821824"/>
        <c:crosses val="autoZero"/>
        <c:crossBetween val="midCat"/>
      </c:valAx>
      <c:valAx>
        <c:axId val="103821824"/>
        <c:scaling>
          <c:orientation val="minMax"/>
          <c:max val="9"/>
          <c:min val="-4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200"/>
                  <a:t>Scale Score Points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</a:ln>
          <a:effectLst/>
        </c:spPr>
        <c:txPr>
          <a:bodyPr/>
          <a:lstStyle/>
          <a:p>
            <a:pPr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711744"/>
        <c:crosses val="autoZero"/>
        <c:crossBetween val="midCat"/>
        <c:majorUnit val="1"/>
      </c:valAx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tx1"/>
      </a:solidFill>
      <a:prstDash val="solid"/>
    </a:ln>
    <a:effectLst/>
  </c:spPr>
  <c:txPr>
    <a:bodyPr/>
    <a:lstStyle/>
    <a:p>
      <a:pPr>
        <a:defRPr sz="14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0.0521</cdr:x>
      <cdr:y>0.86292</cdr:y>
    </cdr:from>
    <cdr:to>
      <cdr:x>0.98804</cdr:x>
      <cdr:y>0.86292</cdr:y>
    </cdr:to>
    <cdr:sp macro="" textlink="">
      <cdr:nvSpPr>
        <cdr:cNvPr id="2" name="Straight Connector 1"/>
        <cdr:cNvSpPr/>
      </cdr:nvSpPr>
      <cdr:spPr>
        <a:xfrm xmlns:a="http://schemas.openxmlformats.org/drawingml/2006/main">
          <a:off x="452008" y="5436630"/>
          <a:ext cx="8120013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0.06614</cdr:x>
      <cdr:y>0.94171</cdr:y>
    </cdr:from>
    <cdr:to>
      <cdr:x>0.21164</cdr:x>
      <cdr:y>0.99454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73795" y="5933042"/>
          <a:ext cx="1262350" cy="332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0.21776</cdr:x>
      <cdr:y>0.32031</cdr:y>
    </cdr:from>
    <cdr:to>
      <cdr:x>0.21805</cdr:x>
      <cdr:y>0.75998</cdr:y>
    </cdr:to>
    <cdr:sp macro="" textlink="">
      <cdr:nvSpPr>
        <cdr:cNvPr id="5" name="Straight Connector 4"/>
        <cdr:cNvSpPr/>
      </cdr:nvSpPr>
      <cdr:spPr>
        <a:xfrm xmlns:a="http://schemas.openxmlformats.org/drawingml/2006/main" rot="16200000" flipH="1" flipV="1">
          <a:off x="505462" y="3401832"/>
          <a:ext cx="2770041" cy="2516"/>
        </a:xfrm>
        <a:prstGeom xmlns:a="http://schemas.openxmlformats.org/drawingml/2006/main" prst="line">
          <a:avLst/>
        </a:prstGeom>
        <a:ln xmlns:a="http://schemas.openxmlformats.org/drawingml/2006/main" w="15875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0.41632</cdr:x>
      <cdr:y>0.16026</cdr:y>
    </cdr:from>
    <cdr:to>
      <cdr:x>0.41844</cdr:x>
      <cdr:y>0.63829</cdr:y>
    </cdr:to>
    <cdr:sp macro="" textlink="">
      <cdr:nvSpPr>
        <cdr:cNvPr id="7" name="Straight Connector 6"/>
        <cdr:cNvSpPr/>
      </cdr:nvSpPr>
      <cdr:spPr>
        <a:xfrm xmlns:a="http://schemas.openxmlformats.org/drawingml/2006/main" rot="5400000">
          <a:off x="2115238" y="2506344"/>
          <a:ext cx="3011719" cy="18393"/>
        </a:xfrm>
        <a:prstGeom xmlns:a="http://schemas.openxmlformats.org/drawingml/2006/main" prst="line">
          <a:avLst/>
        </a:prstGeom>
        <a:ln xmlns:a="http://schemas.openxmlformats.org/drawingml/2006/main" w="15875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0.61809</cdr:x>
      <cdr:y>0.08065</cdr:y>
    </cdr:from>
    <cdr:to>
      <cdr:x>0.61809</cdr:x>
      <cdr:y>0.54516</cdr:y>
    </cdr:to>
    <cdr:sp macro="" textlink="">
      <cdr:nvSpPr>
        <cdr:cNvPr id="9" name="Straight Connector 8"/>
        <cdr:cNvSpPr/>
      </cdr:nvSpPr>
      <cdr:spPr>
        <a:xfrm xmlns:a="http://schemas.openxmlformats.org/drawingml/2006/main" rot="5400000">
          <a:off x="3703320" y="1478280"/>
          <a:ext cx="2194560" cy="0"/>
        </a:xfrm>
        <a:prstGeom xmlns:a="http://schemas.openxmlformats.org/drawingml/2006/main" prst="line">
          <a:avLst/>
        </a:prstGeom>
        <a:ln xmlns:a="http://schemas.openxmlformats.org/drawingml/2006/main" w="15875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</cdr:x>
      <cdr:y>0</cdr:y>
    </cdr:from>
    <cdr:to>
      <cdr:x>0.00281</cdr:x>
      <cdr:y>0.00387</cdr:y>
    </cdr:to>
    <cdr:pic>
      <cdr:nvPicPr>
        <cdr:cNvPr id="1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0.00281</cdr:x>
      <cdr:y>0.00387</cdr:y>
    </cdr:to>
    <cdr:pic>
      <cdr:nvPicPr>
        <cdr:cNvPr id="1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0.00281</cdr:x>
      <cdr:y>0.00387</cdr:y>
    </cdr:to>
    <cdr:pic>
      <cdr:nvPicPr>
        <cdr:cNvPr id="1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0.00281</cdr:x>
      <cdr:y>0.00387</cdr:y>
    </cdr:to>
    <cdr:pic>
      <cdr:nvPicPr>
        <cdr:cNvPr id="1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0.00281</cdr:x>
      <cdr:y>0.00387</cdr:y>
    </cdr:to>
    <cdr:pic>
      <cdr:nvPicPr>
        <cdr:cNvPr id="17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0.12793</cdr:x>
      <cdr:y>0.86703</cdr:y>
    </cdr:from>
    <cdr:to>
      <cdr:x>0.94895</cdr:x>
      <cdr:y>0.91986</cdr:y>
    </cdr:to>
    <cdr:grpSp>
      <cdr:nvGrpSpPr>
        <cdr:cNvPr id="22" name="Group 21"/>
        <cdr:cNvGrpSpPr/>
      </cdr:nvGrpSpPr>
      <cdr:grpSpPr>
        <a:xfrm xmlns:a="http://schemas.openxmlformats.org/drawingml/2006/main">
          <a:off x="993618" y="4228332"/>
          <a:ext cx="6376773" cy="257641"/>
          <a:chOff x="-113759" y="0"/>
          <a:chExt cx="6801187" cy="229802"/>
        </a:xfrm>
      </cdr:grpSpPr>
      <cdr:sp macro="" textlink="">
        <cdr:nvSpPr>
          <cdr:cNvPr id="23" name="TextBox 2"/>
          <cdr:cNvSpPr txBox="1"/>
        </cdr:nvSpPr>
        <cdr:spPr>
          <a:xfrm xmlns:a="http://schemas.openxmlformats.org/drawingml/2006/main">
            <a:off x="-113759" y="0"/>
            <a:ext cx="1285310" cy="221878"/>
          </a:xfrm>
          <a:prstGeom xmlns:a="http://schemas.openxmlformats.org/drawingml/2006/main" prst="rect">
            <a:avLst/>
          </a:prstGeom>
          <a:ln xmlns:a="http://schemas.openxmlformats.org/drawingml/2006/main">
            <a:noFill/>
          </a:ln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ctr"/>
            <a:r>
              <a:rPr lang="en-US" sz="1200" b="1" dirty="0"/>
              <a:t>After 1 year</a:t>
            </a:r>
          </a:p>
        </cdr:txBody>
      </cdr:sp>
      <cdr:sp macro="" textlink="">
        <cdr:nvSpPr>
          <cdr:cNvPr id="24" name="TextBox 1"/>
          <cdr:cNvSpPr txBox="1"/>
        </cdr:nvSpPr>
        <cdr:spPr>
          <a:xfrm xmlns:a="http://schemas.openxmlformats.org/drawingml/2006/main">
            <a:off x="1617657" y="0"/>
            <a:ext cx="1308242" cy="221878"/>
          </a:xfrm>
          <a:prstGeom xmlns:a="http://schemas.openxmlformats.org/drawingml/2006/main" prst="rect">
            <a:avLst/>
          </a:prstGeom>
          <a:ln xmlns:a="http://schemas.openxmlformats.org/drawingml/2006/main">
            <a:noFill/>
          </a:ln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ctr"/>
            <a:r>
              <a:rPr lang="en-US" sz="1200" b="1" dirty="0"/>
              <a:t>After 2 years</a:t>
            </a:r>
          </a:p>
        </cdr:txBody>
      </cdr:sp>
      <cdr:sp macro="" textlink="">
        <cdr:nvSpPr>
          <cdr:cNvPr id="25" name="TextBox 1"/>
          <cdr:cNvSpPr txBox="1"/>
        </cdr:nvSpPr>
        <cdr:spPr>
          <a:xfrm xmlns:a="http://schemas.openxmlformats.org/drawingml/2006/main">
            <a:off x="3283140" y="0"/>
            <a:ext cx="1457401" cy="221878"/>
          </a:xfrm>
          <a:prstGeom xmlns:a="http://schemas.openxmlformats.org/drawingml/2006/main" prst="rect">
            <a:avLst/>
          </a:prstGeom>
          <a:ln xmlns:a="http://schemas.openxmlformats.org/drawingml/2006/main">
            <a:noFill/>
          </a:ln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ctr"/>
            <a:r>
              <a:rPr lang="en-US" sz="1200" b="1" dirty="0"/>
              <a:t>After three years</a:t>
            </a:r>
          </a:p>
        </cdr:txBody>
      </cdr:sp>
      <cdr:sp macro="" textlink="">
        <cdr:nvSpPr>
          <cdr:cNvPr id="26" name="TextBox 1"/>
          <cdr:cNvSpPr txBox="1"/>
        </cdr:nvSpPr>
        <cdr:spPr>
          <a:xfrm xmlns:a="http://schemas.openxmlformats.org/drawingml/2006/main">
            <a:off x="5037917" y="7924"/>
            <a:ext cx="1649511" cy="221878"/>
          </a:xfrm>
          <a:prstGeom xmlns:a="http://schemas.openxmlformats.org/drawingml/2006/main" prst="rect">
            <a:avLst/>
          </a:prstGeom>
          <a:ln xmlns:a="http://schemas.openxmlformats.org/drawingml/2006/main">
            <a:noFill/>
          </a:ln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ctr"/>
            <a:r>
              <a:rPr lang="en-US" sz="1200" b="1" dirty="0"/>
              <a:t>After at least </a:t>
            </a:r>
          </a:p>
          <a:p xmlns:a="http://schemas.openxmlformats.org/drawingml/2006/main">
            <a:pPr algn="ctr"/>
            <a:r>
              <a:rPr lang="en-US" sz="1200" b="1" dirty="0"/>
              <a:t>4 years</a:t>
            </a:r>
          </a:p>
        </cdr:txBody>
      </cdr:sp>
    </cdr:grpSp>
  </cdr:relSizeAnchor>
  <cdr:relSizeAnchor xmlns:cdr="http://schemas.openxmlformats.org/drawingml/2006/chartDrawing">
    <cdr:from>
      <cdr:x>0.0463</cdr:x>
      <cdr:y>0.94171</cdr:y>
    </cdr:from>
    <cdr:to>
      <cdr:x>0.9881</cdr:x>
      <cdr:y>1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401656" y="5933042"/>
          <a:ext cx="8170843" cy="3672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dirty="0">
              <a:latin typeface="Calibri" pitchFamily="34" charset="0"/>
              <a:cs typeface="Arial" pitchFamily="34" charset="0"/>
            </a:rPr>
            <a:t>*Statistically significant at the </a:t>
          </a:r>
          <a:r>
            <a:rPr lang="en-US" sz="1200" dirty="0" smtClean="0">
              <a:latin typeface="Calibri" pitchFamily="34" charset="0"/>
              <a:cs typeface="Arial" pitchFamily="34" charset="0"/>
            </a:rPr>
            <a:t>90 </a:t>
          </a:r>
          <a:r>
            <a:rPr lang="en-US" sz="1200" dirty="0">
              <a:latin typeface="Calibri" pitchFamily="34" charset="0"/>
              <a:cs typeface="Arial" pitchFamily="34" charset="0"/>
            </a:rPr>
            <a:t>percent confidence</a:t>
          </a:r>
          <a:r>
            <a:rPr lang="en-US" sz="1200" baseline="0" dirty="0">
              <a:latin typeface="Calibri" pitchFamily="34" charset="0"/>
              <a:cs typeface="Arial" pitchFamily="34" charset="0"/>
            </a:rPr>
            <a:t> </a:t>
          </a:r>
          <a:r>
            <a:rPr lang="en-US" sz="1200" baseline="0" dirty="0" smtClean="0">
              <a:latin typeface="Calibri" pitchFamily="34" charset="0"/>
              <a:cs typeface="Arial" pitchFamily="34" charset="0"/>
            </a:rPr>
            <a:t>interval; **95</a:t>
          </a:r>
          <a:r>
            <a:rPr lang="en-US" sz="1200" dirty="0" smtClean="0">
              <a:latin typeface="Calibri" pitchFamily="34" charset="0"/>
              <a:cs typeface="Arial" pitchFamily="34" charset="0"/>
            </a:rPr>
            <a:t> percent</a:t>
          </a:r>
          <a:r>
            <a:rPr lang="en-US" sz="1200" baseline="0" dirty="0" smtClean="0">
              <a:latin typeface="Calibri" pitchFamily="34" charset="0"/>
              <a:cs typeface="Arial" pitchFamily="34" charset="0"/>
            </a:rPr>
            <a:t>.</a:t>
          </a:r>
          <a:endParaRPr lang="en-US" sz="1200" dirty="0">
            <a:latin typeface="Calibri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0.8143</cdr:x>
      <cdr:y>0.09375</cdr:y>
    </cdr:from>
    <cdr:to>
      <cdr:x>0.8143</cdr:x>
      <cdr:y>0.60938</cdr:y>
    </cdr:to>
    <cdr:sp macro="" textlink="">
      <cdr:nvSpPr>
        <cdr:cNvPr id="20" name="Straight Connector 19"/>
        <cdr:cNvSpPr/>
      </cdr:nvSpPr>
      <cdr:spPr bwMode="auto">
        <a:xfrm xmlns:a="http://schemas.openxmlformats.org/drawingml/2006/main" rot="5400000">
          <a:off x="5067300" y="1714500"/>
          <a:ext cx="2514600" cy="1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 smtClean="0"/>
            </a:lvl1pPr>
          </a:lstStyle>
          <a:p>
            <a:pPr>
              <a:defRPr/>
            </a:pPr>
            <a:fld id="{F8D83E17-3C2E-4610-A69D-1EC9FC8722BB}" type="datetimeFigureOut">
              <a:rPr lang="en-US"/>
              <a:pPr>
                <a:defRPr/>
              </a:pPr>
              <a:t>10/13/2013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FC4BAFF6-6C7E-45AD-80CB-C5BBFB34C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3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537C45-EE58-4CA2-851D-3D4DDF6B97F4}" type="slidenum">
              <a:rPr lang="en-US"/>
              <a:pPr/>
              <a:t>1</a:t>
            </a:fld>
            <a:endParaRPr lang="en-US"/>
          </a:p>
        </p:txBody>
      </p:sp>
      <p:sp>
        <p:nvSpPr>
          <p:cNvPr id="256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102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04C2E9-C145-48B1-960A-D45C99A3CD94}" type="slidenum">
              <a:rPr lang="en-US"/>
              <a:pPr/>
              <a:t>2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smtClean="0"/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smtClean="0"/>
              <a:t>Priority: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smtClean="0"/>
              <a:t>SINI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smtClean="0"/>
              <a:t>Students who lack the resources to take advantage of school choice  (OII interpreted as non-SINI public, then private)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89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89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598E118-0D25-4A8B-B42B-427671B9E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AFFAD-A590-44DC-BDA3-F95725A3BE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1C13D-2941-461E-B503-D919FE275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0D99D-E408-4FE9-AA24-5966E8A009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43025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2286000"/>
            <a:ext cx="7772400" cy="3352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6506B-E06D-4FF3-96B4-4C6A92847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746F1-2EA8-456D-B7B6-4DB025CC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3193B-3D77-45C6-B408-C8FBB698E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DBB25-713F-4D0B-A301-141FA0C582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06161-54AD-4FBA-A8CB-B1B68DA2C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466B8-4BE9-409C-A592-7668C95948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631C0-D1FB-4467-B760-89FC32BF7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982EE-ABA7-4347-96D3-ED8A9A68E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8C87E2E-17EF-478D-A4B2-91C28AD55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ndsoftheworld.com/brands/0012/6047/Arkansas_Razorbacks.eps" TargetMode="External"/><Relationship Id="rId2" Type="http://schemas.openxmlformats.org/officeDocument/2006/relationships/hyperlink" Target="http://www.uaedreform.org/school-choice-demonstration-projec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762000" y="4038600"/>
            <a:ext cx="7772400" cy="25908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1600" dirty="0" smtClean="0"/>
          </a:p>
          <a:p>
            <a:pPr algn="ctr" eaLnBrk="1" hangingPunct="1">
              <a:buFontTx/>
              <a:buNone/>
            </a:pPr>
            <a:r>
              <a:rPr lang="en-US" sz="2000" dirty="0" smtClean="0"/>
              <a:t>Patrick J. </a:t>
            </a:r>
            <a:r>
              <a:rPr lang="en-US" sz="2000" dirty="0" smtClean="0"/>
              <a:t>Wolf, Ph.D.</a:t>
            </a:r>
            <a:endParaRPr lang="en-US" sz="2000" dirty="0" smtClean="0"/>
          </a:p>
          <a:p>
            <a:pPr algn="ctr" eaLnBrk="1" hangingPunct="1">
              <a:buFontTx/>
              <a:buNone/>
            </a:pPr>
            <a:r>
              <a:rPr lang="en-US" sz="2000" dirty="0" smtClean="0"/>
              <a:t>University of Arkansas</a:t>
            </a:r>
          </a:p>
          <a:p>
            <a:pPr algn="ctr" eaLnBrk="1" hangingPunct="1">
              <a:buFontTx/>
              <a:buNone/>
            </a:pPr>
            <a:r>
              <a:rPr lang="en-US" sz="2000" dirty="0" smtClean="0"/>
              <a:t>Urban School Models Symposium</a:t>
            </a:r>
            <a:endParaRPr lang="en-US" sz="2000" dirty="0" smtClean="0"/>
          </a:p>
          <a:p>
            <a:pPr algn="ctr" eaLnBrk="1" hangingPunct="1">
              <a:buFontTx/>
              <a:buNone/>
            </a:pPr>
            <a:r>
              <a:rPr lang="en-US" sz="2000" dirty="0" smtClean="0"/>
              <a:t>Pioneer Institute</a:t>
            </a:r>
          </a:p>
          <a:p>
            <a:pPr algn="ctr" eaLnBrk="1" hangingPunct="1">
              <a:buFontTx/>
              <a:buNone/>
            </a:pPr>
            <a:r>
              <a:rPr lang="en-US" sz="2000" dirty="0" smtClean="0"/>
              <a:t>Boston, MA</a:t>
            </a:r>
            <a:endParaRPr lang="en-US" sz="2000" dirty="0" smtClean="0"/>
          </a:p>
          <a:p>
            <a:pPr algn="ctr" eaLnBrk="1" hangingPunct="1">
              <a:buFontTx/>
              <a:buNone/>
            </a:pPr>
            <a:r>
              <a:rPr lang="en-US" sz="2000" dirty="0" smtClean="0"/>
              <a:t>October 14, 2013 </a:t>
            </a:r>
            <a:endParaRPr lang="en-US" sz="2000" dirty="0" smtClean="0"/>
          </a:p>
          <a:p>
            <a:pPr algn="ctr" eaLnBrk="1" hangingPunct="1">
              <a:buFontTx/>
              <a:buNone/>
            </a:pPr>
            <a:endParaRPr lang="en-US" sz="2400" dirty="0" smtClean="0"/>
          </a:p>
        </p:txBody>
      </p:sp>
      <p:sp>
        <p:nvSpPr>
          <p:cNvPr id="8195" name="Text Box 15"/>
          <p:cNvSpPr txBox="1">
            <a:spLocks noChangeArrowheads="1"/>
          </p:cNvSpPr>
          <p:nvPr/>
        </p:nvSpPr>
        <p:spPr bwMode="auto">
          <a:xfrm>
            <a:off x="228600" y="2057400"/>
            <a:ext cx="8610600" cy="144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4400" dirty="0" smtClean="0">
                <a:solidFill>
                  <a:schemeClr val="tx2"/>
                </a:solidFill>
                <a:latin typeface="Arial" charset="0"/>
              </a:rPr>
              <a:t>School Vouchers in Washington, DC: Lessons for Massachusetts</a:t>
            </a:r>
            <a:endParaRPr kumimoji="1" lang="en-US" sz="4400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Fitness of Massachusetts Cities for DC-Style School Voucher Program</a:t>
            </a:r>
            <a:endParaRPr lang="en-US" sz="3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963381"/>
            <a:ext cx="8574088" cy="2033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9456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Electronic versions of all DC </a:t>
            </a:r>
            <a:r>
              <a:rPr lang="en-US" sz="2000" dirty="0" smtClean="0"/>
              <a:t>reports usually available </a:t>
            </a:r>
            <a:r>
              <a:rPr lang="en-US" sz="2000" dirty="0" smtClean="0"/>
              <a:t>at: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>
                <a:hlinkClick r:id="rId2"/>
              </a:rPr>
              <a:t>http://www.uaedreform.org/school-choice-demonstration-project</a:t>
            </a:r>
            <a:r>
              <a:rPr lang="en-US" sz="2000" dirty="0" smtClean="0">
                <a:hlinkClick r:id="rId2"/>
              </a:rPr>
              <a:t>/</a:t>
            </a:r>
            <a:endParaRPr lang="en-US" sz="2000" dirty="0" smtClean="0"/>
          </a:p>
          <a:p>
            <a:pPr>
              <a:lnSpc>
                <a:spcPct val="90000"/>
              </a:lnSpc>
              <a:buNone/>
            </a:pPr>
            <a:endParaRPr lang="en-US" sz="2000" dirty="0" smtClean="0"/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Patrick </a:t>
            </a:r>
            <a:r>
              <a:rPr lang="en-US" sz="2000" dirty="0" smtClean="0"/>
              <a:t>J. Wolf, Ph.D.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Professor and 21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Century Endowed Chair in School Choice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Department of Education Reform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College of Education and Health Professions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201 Graduate Education Building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University of Arkansas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Fayetteville, AR  72701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Phone: 479-575-2084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FAX:  479-575-3196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pwolf@uark.edu</a:t>
            </a:r>
            <a:endParaRPr lang="en-US" sz="2000" dirty="0"/>
          </a:p>
        </p:txBody>
      </p:sp>
      <p:pic>
        <p:nvPicPr>
          <p:cNvPr id="4" name="Picture 4" descr="Arkansas Razorback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4495800"/>
            <a:ext cx="2438400" cy="1878012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6506B-E06D-4FF3-96B4-4C6A9284740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924800" cy="7604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dirty="0" smtClean="0"/>
              <a:t>DC Opportunity Scholarship  Program &amp; Evaluation</a:t>
            </a:r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8001000" cy="4648200"/>
          </a:xfrm>
        </p:spPr>
        <p:txBody>
          <a:bodyPr/>
          <a:lstStyle/>
          <a:p>
            <a:pPr eaLnBrk="1" hangingPunct="1">
              <a:spcBef>
                <a:spcPct val="10000"/>
              </a:spcBef>
            </a:pPr>
            <a:r>
              <a:rPr lang="en-US" sz="2800" dirty="0" smtClean="0"/>
              <a:t>Pilot Program: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sz="2400" dirty="0" smtClean="0"/>
              <a:t>Eligibility - K-12, DC resident, low-income 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sz="2400" dirty="0" smtClean="0"/>
              <a:t>Scholarship - Up to $7,500 renewable for 5 years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sz="2400" dirty="0" smtClean="0"/>
              <a:t>Awarded by lottery with priority for kids in failing public schools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§"/>
            </a:pPr>
            <a:endParaRPr lang="en-US" sz="1800" dirty="0" smtClean="0"/>
          </a:p>
          <a:p>
            <a:pPr eaLnBrk="1" hangingPunct="1">
              <a:spcBef>
                <a:spcPct val="10000"/>
              </a:spcBef>
            </a:pPr>
            <a:r>
              <a:rPr lang="en-US" sz="2800" dirty="0" smtClean="0"/>
              <a:t>Study: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sz="2400" dirty="0" smtClean="0"/>
              <a:t>Overseen by U.S. Dept of Ed Institute of Education Sciences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sz="2400" dirty="0" smtClean="0"/>
              <a:t>Used “gold standard” experimental methods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sz="2400" dirty="0" smtClean="0"/>
              <a:t>Followed first two cohorts for 4 or 5 years</a:t>
            </a:r>
          </a:p>
          <a:p>
            <a:pPr eaLnBrk="1" hangingPunct="1">
              <a:spcBef>
                <a:spcPct val="10000"/>
              </a:spcBef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Enrollments 2004-2012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28800"/>
            <a:ext cx="6534134" cy="4738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5195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Profile of DC Opportunity Scholarship Program Recipients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SzPct val="80000"/>
            </a:pPr>
            <a:r>
              <a:rPr lang="en-US" dirty="0" smtClean="0"/>
              <a:t>90% African American</a:t>
            </a:r>
          </a:p>
          <a:p>
            <a:pPr eaLnBrk="1" hangingPunct="1">
              <a:lnSpc>
                <a:spcPct val="90000"/>
              </a:lnSpc>
              <a:buSzPct val="80000"/>
            </a:pPr>
            <a:r>
              <a:rPr lang="en-US" dirty="0" smtClean="0"/>
              <a:t>9% Hispanic</a:t>
            </a:r>
          </a:p>
          <a:p>
            <a:pPr eaLnBrk="1" hangingPunct="1">
              <a:lnSpc>
                <a:spcPct val="90000"/>
              </a:lnSpc>
              <a:buSzPct val="80000"/>
            </a:pPr>
            <a:r>
              <a:rPr lang="en-US" dirty="0" smtClean="0"/>
              <a:t>Average family income of $17,356</a:t>
            </a:r>
          </a:p>
          <a:p>
            <a:pPr eaLnBrk="1" hangingPunct="1">
              <a:lnSpc>
                <a:spcPct val="90000"/>
              </a:lnSpc>
              <a:buSzPct val="80000"/>
            </a:pPr>
            <a:r>
              <a:rPr lang="en-US" dirty="0" smtClean="0"/>
              <a:t>6% of mothers with college degrees</a:t>
            </a:r>
          </a:p>
          <a:p>
            <a:pPr eaLnBrk="1" hangingPunct="1">
              <a:lnSpc>
                <a:spcPct val="90000"/>
              </a:lnSpc>
              <a:buSzPct val="80000"/>
            </a:pPr>
            <a:r>
              <a:rPr lang="en-US" dirty="0" smtClean="0"/>
              <a:t>17% with diagnosed disability</a:t>
            </a:r>
          </a:p>
          <a:p>
            <a:pPr eaLnBrk="1" hangingPunct="1">
              <a:lnSpc>
                <a:spcPct val="90000"/>
              </a:lnSpc>
              <a:buSzPct val="80000"/>
            </a:pPr>
            <a:r>
              <a:rPr lang="en-US" dirty="0" smtClean="0"/>
              <a:t>Average student at 33</a:t>
            </a:r>
            <a:r>
              <a:rPr lang="en-US" baseline="30000" dirty="0" smtClean="0"/>
              <a:t>rd</a:t>
            </a:r>
            <a:r>
              <a:rPr lang="en-US" dirty="0" smtClean="0"/>
              <a:t> percentile in reading and 31</a:t>
            </a:r>
            <a:r>
              <a:rPr lang="en-US" baseline="30000" dirty="0" smtClean="0"/>
              <a:t>st</a:t>
            </a:r>
            <a:r>
              <a:rPr lang="en-US" dirty="0" smtClean="0"/>
              <a:t> in math </a:t>
            </a:r>
            <a:r>
              <a:rPr lang="en-US" sz="2400" dirty="0" smtClean="0"/>
              <a:t>(Wolf et al. 2007)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46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447800" y="533400"/>
            <a:ext cx="7010400" cy="1143000"/>
          </a:xfrm>
        </p:spPr>
        <p:txBody>
          <a:bodyPr/>
          <a:lstStyle/>
          <a:p>
            <a:r>
              <a:rPr lang="en-US" sz="3600" dirty="0" smtClean="0"/>
              <a:t>Nature of the Study Groups: Schools Attended in 2008-09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264419"/>
              </p:ext>
            </p:extLst>
          </p:nvPr>
        </p:nvGraphicFramePr>
        <p:xfrm>
          <a:off x="1371600" y="1981200"/>
          <a:ext cx="6248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8992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543800" cy="1143000"/>
          </a:xfrm>
        </p:spPr>
        <p:txBody>
          <a:bodyPr>
            <a:normAutofit/>
          </a:bodyPr>
          <a:lstStyle/>
          <a:p>
            <a:r>
              <a:rPr lang="en-US" sz="2600" dirty="0" smtClean="0">
                <a:solidFill>
                  <a:srgbClr val="333399"/>
                </a:solidFill>
              </a:rPr>
              <a:t>Impact of DC Opportunity Scholarship Use on High School Graduation Rates</a:t>
            </a:r>
            <a:endParaRPr lang="en-US" sz="24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9284322"/>
              </p:ext>
            </p:extLst>
          </p:nvPr>
        </p:nvGraphicFramePr>
        <p:xfrm>
          <a:off x="914400" y="1488281"/>
          <a:ext cx="7010399" cy="4836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1"/>
          <p:cNvSpPr txBox="1"/>
          <p:nvPr/>
        </p:nvSpPr>
        <p:spPr>
          <a:xfrm>
            <a:off x="0" y="6400800"/>
            <a:ext cx="7506529" cy="35003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	***Statistically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significant at the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99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percent confidence level.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772400" cy="1143000"/>
          </a:xfrm>
        </p:spPr>
        <p:txBody>
          <a:bodyPr/>
          <a:lstStyle/>
          <a:p>
            <a:r>
              <a:rPr lang="en-US" sz="2800" dirty="0" smtClean="0">
                <a:solidFill>
                  <a:srgbClr val="333399"/>
                </a:solidFill>
              </a:rPr>
              <a:t>Impact of Using DC Opportunity Scholarship on Reading Achievement Scale Scores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1066800" y="1828800"/>
          <a:ext cx="7766891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Impact of Scholarship Use on Reading Achievement: Subgroups</a:t>
            </a:r>
            <a:endParaRPr lang="en-US" sz="4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57400"/>
            <a:ext cx="7866009" cy="4294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8236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Program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Parents more satisfied with schools</a:t>
            </a:r>
          </a:p>
          <a:p>
            <a:r>
              <a:rPr lang="en-US" dirty="0" smtClean="0"/>
              <a:t>Viewed schools as more orderly &amp; safer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46720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ends 3">
    <a:dk1>
      <a:srgbClr val="000000"/>
    </a:dk1>
    <a:lt1>
      <a:srgbClr val="FFFFFF"/>
    </a:lt1>
    <a:dk2>
      <a:srgbClr val="333399"/>
    </a:dk2>
    <a:lt2>
      <a:srgbClr val="1C1C1C"/>
    </a:lt2>
    <a:accent1>
      <a:srgbClr val="00E4A8"/>
    </a:accent1>
    <a:accent2>
      <a:srgbClr val="FFCF01"/>
    </a:accent2>
    <a:accent3>
      <a:srgbClr val="FFFFFF"/>
    </a:accent3>
    <a:accent4>
      <a:srgbClr val="000000"/>
    </a:accent4>
    <a:accent5>
      <a:srgbClr val="AAEFD1"/>
    </a:accent5>
    <a:accent6>
      <a:srgbClr val="E7BB01"/>
    </a:accent6>
    <a:hlink>
      <a:srgbClr val="FF0000"/>
    </a:hlink>
    <a:folHlink>
      <a:srgbClr val="3333CC"/>
    </a:folHlink>
  </a:clrScheme>
  <a:fontScheme name="Blends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2533</TotalTime>
  <Words>347</Words>
  <Application>Microsoft Office PowerPoint</Application>
  <PresentationFormat>On-screen Show (4:3)</PresentationFormat>
  <Paragraphs>76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Blends</vt:lpstr>
      <vt:lpstr>PowerPoint Presentation</vt:lpstr>
      <vt:lpstr>DC Opportunity Scholarship  Program &amp; Evaluation</vt:lpstr>
      <vt:lpstr>Program Enrollments 2004-2012</vt:lpstr>
      <vt:lpstr>Profile of DC Opportunity Scholarship Program Recipients</vt:lpstr>
      <vt:lpstr>Nature of the Study Groups: Schools Attended in 2008-09</vt:lpstr>
      <vt:lpstr>Impact of DC Opportunity Scholarship Use on High School Graduation Rates</vt:lpstr>
      <vt:lpstr>Impact of Using DC Opportunity Scholarship on Reading Achievement Scale Scores</vt:lpstr>
      <vt:lpstr>Impact of Scholarship Use on Reading Achievement: Subgroups</vt:lpstr>
      <vt:lpstr>Additional Program Impacts</vt:lpstr>
      <vt:lpstr>Fitness of Massachusetts Cities for DC-Style School Voucher Program</vt:lpstr>
      <vt:lpstr>For More Information</vt:lpstr>
    </vt:vector>
  </TitlesOfParts>
  <Company>University of Arkansas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Ryan H Marsh</dc:creator>
  <cp:lastModifiedBy>Patrick Wolf</cp:lastModifiedBy>
  <cp:revision>239</cp:revision>
  <dcterms:created xsi:type="dcterms:W3CDTF">2008-01-24T15:36:34Z</dcterms:created>
  <dcterms:modified xsi:type="dcterms:W3CDTF">2013-10-13T13:54:06Z</dcterms:modified>
</cp:coreProperties>
</file>