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2" r:id="rId2"/>
    <p:sldId id="287" r:id="rId3"/>
    <p:sldId id="263" r:id="rId4"/>
    <p:sldId id="264" r:id="rId5"/>
    <p:sldId id="284" r:id="rId6"/>
    <p:sldId id="286" r:id="rId7"/>
    <p:sldId id="288" r:id="rId8"/>
    <p:sldId id="283" r:id="rId9"/>
    <p:sldId id="289" r:id="rId10"/>
    <p:sldId id="265" r:id="rId11"/>
    <p:sldId id="291" r:id="rId12"/>
    <p:sldId id="292" r:id="rId13"/>
    <p:sldId id="290" r:id="rId14"/>
    <p:sldId id="257" r:id="rId15"/>
    <p:sldId id="293" r:id="rId16"/>
    <p:sldId id="276" r:id="rId17"/>
    <p:sldId id="277" r:id="rId18"/>
    <p:sldId id="279" r:id="rId19"/>
    <p:sldId id="280" r:id="rId20"/>
    <p:sldId id="262" r:id="rId21"/>
    <p:sldId id="259" r:id="rId22"/>
    <p:sldId id="294" r:id="rId23"/>
    <p:sldId id="295" r:id="rId24"/>
    <p:sldId id="274" r:id="rId25"/>
    <p:sldId id="275" r:id="rId26"/>
    <p:sldId id="296" r:id="rId27"/>
  </p:sldIdLst>
  <p:sldSz cx="5486400" cy="3081338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447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895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3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9791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223924" algn="l" defTabSz="4895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1468709" algn="l" defTabSz="4895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1713494" algn="l" defTabSz="4895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1958279" algn="l" defTabSz="4895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5FF"/>
    <a:srgbClr val="00A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32" autoAdjust="0"/>
    <p:restoredTop sz="94660"/>
  </p:normalViewPr>
  <p:slideViewPr>
    <p:cSldViewPr>
      <p:cViewPr>
        <p:scale>
          <a:sx n="184" d="100"/>
          <a:sy n="184" d="100"/>
        </p:scale>
        <p:origin x="-2382" y="-840"/>
      </p:cViewPr>
      <p:guideLst>
        <p:guide orient="horz" pos="971"/>
        <p:guide pos="1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2\users\steve\My%20Dropbox\Apr12%20Jobs%20Presentation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users\steve\My%20Dropbox\Apr12%20Jobs%20Presentation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users\steve\My%20Dropbox\Apr12%20Jobs%20Presentation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users\steve\My%20Dropbox\Apr12%20Jobs%20Presentation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users\steve\My%20Dropbox\Apr12%20Jobs%20Presentation%20Dat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rver2\users\steve\WageReport%20(16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Sheet4!$A$10</c:f>
              <c:strCache>
                <c:ptCount val="1"/>
                <c:pt idx="0">
                  <c:v>Massachusetts</c:v>
                </c:pt>
              </c:strCache>
            </c:strRef>
          </c:tx>
          <c:marker>
            <c:symbol val="none"/>
          </c:marker>
          <c:cat>
            <c:numRef>
              <c:f>Sheet4!$B$9:$JG$9</c:f>
              <c:numCache>
                <c:formatCode>mmm\-yy</c:formatCode>
                <c:ptCount val="266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</c:numCache>
            </c:numRef>
          </c:cat>
          <c:val>
            <c:numRef>
              <c:f>Sheet4!$B$10:$JG$10</c:f>
              <c:numCache>
                <c:formatCode>_(* #,##0_);_(* \(#,##0\);_(* "-"??_);_(@_)</c:formatCode>
                <c:ptCount val="266"/>
                <c:pt idx="0">
                  <c:v>165211</c:v>
                </c:pt>
                <c:pt idx="1">
                  <c:v>171231</c:v>
                </c:pt>
                <c:pt idx="2">
                  <c:v>177530</c:v>
                </c:pt>
                <c:pt idx="3">
                  <c:v>184298</c:v>
                </c:pt>
                <c:pt idx="4">
                  <c:v>191404</c:v>
                </c:pt>
                <c:pt idx="5">
                  <c:v>198766</c:v>
                </c:pt>
                <c:pt idx="6">
                  <c:v>206497</c:v>
                </c:pt>
                <c:pt idx="7">
                  <c:v>214815</c:v>
                </c:pt>
                <c:pt idx="8">
                  <c:v>223740</c:v>
                </c:pt>
                <c:pt idx="9">
                  <c:v>233312</c:v>
                </c:pt>
                <c:pt idx="10">
                  <c:v>242912</c:v>
                </c:pt>
                <c:pt idx="11">
                  <c:v>251899</c:v>
                </c:pt>
                <c:pt idx="12">
                  <c:v>260295</c:v>
                </c:pt>
                <c:pt idx="13">
                  <c:v>268147</c:v>
                </c:pt>
                <c:pt idx="14">
                  <c:v>275053</c:v>
                </c:pt>
                <c:pt idx="15">
                  <c:v>280692</c:v>
                </c:pt>
                <c:pt idx="16">
                  <c:v>285012</c:v>
                </c:pt>
                <c:pt idx="17">
                  <c:v>288038</c:v>
                </c:pt>
                <c:pt idx="18">
                  <c:v>289734</c:v>
                </c:pt>
                <c:pt idx="19">
                  <c:v>290350</c:v>
                </c:pt>
                <c:pt idx="20">
                  <c:v>290500</c:v>
                </c:pt>
                <c:pt idx="21">
                  <c:v>290652</c:v>
                </c:pt>
                <c:pt idx="22">
                  <c:v>290723</c:v>
                </c:pt>
                <c:pt idx="23">
                  <c:v>290334</c:v>
                </c:pt>
                <c:pt idx="24">
                  <c:v>289290</c:v>
                </c:pt>
                <c:pt idx="25">
                  <c:v>288136</c:v>
                </c:pt>
                <c:pt idx="26">
                  <c:v>287301</c:v>
                </c:pt>
                <c:pt idx="27">
                  <c:v>286993</c:v>
                </c:pt>
                <c:pt idx="28">
                  <c:v>286891</c:v>
                </c:pt>
                <c:pt idx="29">
                  <c:v>286443</c:v>
                </c:pt>
                <c:pt idx="30">
                  <c:v>285207</c:v>
                </c:pt>
                <c:pt idx="31">
                  <c:v>282878</c:v>
                </c:pt>
                <c:pt idx="32">
                  <c:v>279616</c:v>
                </c:pt>
                <c:pt idx="33">
                  <c:v>275783</c:v>
                </c:pt>
                <c:pt idx="34">
                  <c:v>271704</c:v>
                </c:pt>
                <c:pt idx="35">
                  <c:v>267310</c:v>
                </c:pt>
                <c:pt idx="36">
                  <c:v>262143</c:v>
                </c:pt>
                <c:pt idx="37">
                  <c:v>256125</c:v>
                </c:pt>
                <c:pt idx="38">
                  <c:v>249718</c:v>
                </c:pt>
                <c:pt idx="39">
                  <c:v>243239</c:v>
                </c:pt>
                <c:pt idx="40">
                  <c:v>237234</c:v>
                </c:pt>
                <c:pt idx="41">
                  <c:v>232182</c:v>
                </c:pt>
                <c:pt idx="42">
                  <c:v>227691</c:v>
                </c:pt>
                <c:pt idx="43">
                  <c:v>223604</c:v>
                </c:pt>
                <c:pt idx="44">
                  <c:v>220081</c:v>
                </c:pt>
                <c:pt idx="45">
                  <c:v>217248</c:v>
                </c:pt>
                <c:pt idx="46">
                  <c:v>215308</c:v>
                </c:pt>
                <c:pt idx="47">
                  <c:v>213882</c:v>
                </c:pt>
                <c:pt idx="48">
                  <c:v>212235</c:v>
                </c:pt>
                <c:pt idx="49">
                  <c:v>209903</c:v>
                </c:pt>
                <c:pt idx="50">
                  <c:v>206991</c:v>
                </c:pt>
                <c:pt idx="51">
                  <c:v>203803</c:v>
                </c:pt>
                <c:pt idx="52">
                  <c:v>200807</c:v>
                </c:pt>
                <c:pt idx="53">
                  <c:v>198394</c:v>
                </c:pt>
                <c:pt idx="54">
                  <c:v>196677</c:v>
                </c:pt>
                <c:pt idx="55">
                  <c:v>195403</c:v>
                </c:pt>
                <c:pt idx="56">
                  <c:v>193927</c:v>
                </c:pt>
                <c:pt idx="57">
                  <c:v>191653</c:v>
                </c:pt>
                <c:pt idx="58">
                  <c:v>188713</c:v>
                </c:pt>
                <c:pt idx="59">
                  <c:v>185723</c:v>
                </c:pt>
                <c:pt idx="60">
                  <c:v>183358</c:v>
                </c:pt>
                <c:pt idx="61">
                  <c:v>181834</c:v>
                </c:pt>
                <c:pt idx="62">
                  <c:v>181039</c:v>
                </c:pt>
                <c:pt idx="63">
                  <c:v>180652</c:v>
                </c:pt>
                <c:pt idx="64">
                  <c:v>180209</c:v>
                </c:pt>
                <c:pt idx="65">
                  <c:v>179279</c:v>
                </c:pt>
                <c:pt idx="66">
                  <c:v>177636</c:v>
                </c:pt>
                <c:pt idx="67">
                  <c:v>175401</c:v>
                </c:pt>
                <c:pt idx="68">
                  <c:v>172735</c:v>
                </c:pt>
                <c:pt idx="69">
                  <c:v>169976</c:v>
                </c:pt>
                <c:pt idx="70">
                  <c:v>167037</c:v>
                </c:pt>
                <c:pt idx="71">
                  <c:v>163986</c:v>
                </c:pt>
                <c:pt idx="72">
                  <c:v>161146</c:v>
                </c:pt>
                <c:pt idx="73">
                  <c:v>158727</c:v>
                </c:pt>
                <c:pt idx="74">
                  <c:v>156476</c:v>
                </c:pt>
                <c:pt idx="75">
                  <c:v>154073</c:v>
                </c:pt>
                <c:pt idx="76">
                  <c:v>151298</c:v>
                </c:pt>
                <c:pt idx="77">
                  <c:v>148259</c:v>
                </c:pt>
                <c:pt idx="78">
                  <c:v>145267</c:v>
                </c:pt>
                <c:pt idx="79">
                  <c:v>142874</c:v>
                </c:pt>
                <c:pt idx="80">
                  <c:v>141357</c:v>
                </c:pt>
                <c:pt idx="81">
                  <c:v>140881</c:v>
                </c:pt>
                <c:pt idx="82">
                  <c:v>141027</c:v>
                </c:pt>
                <c:pt idx="83">
                  <c:v>141173</c:v>
                </c:pt>
                <c:pt idx="84">
                  <c:v>140944</c:v>
                </c:pt>
                <c:pt idx="85">
                  <c:v>140326</c:v>
                </c:pt>
                <c:pt idx="86">
                  <c:v>139328</c:v>
                </c:pt>
                <c:pt idx="87">
                  <c:v>138356</c:v>
                </c:pt>
                <c:pt idx="88">
                  <c:v>137468</c:v>
                </c:pt>
                <c:pt idx="89">
                  <c:v>136473</c:v>
                </c:pt>
                <c:pt idx="90">
                  <c:v>135141</c:v>
                </c:pt>
                <c:pt idx="91">
                  <c:v>133359</c:v>
                </c:pt>
                <c:pt idx="92">
                  <c:v>130985</c:v>
                </c:pt>
                <c:pt idx="93">
                  <c:v>128292</c:v>
                </c:pt>
                <c:pt idx="94">
                  <c:v>125359</c:v>
                </c:pt>
                <c:pt idx="95">
                  <c:v>122402</c:v>
                </c:pt>
                <c:pt idx="96">
                  <c:v>119707</c:v>
                </c:pt>
                <c:pt idx="97">
                  <c:v>117450</c:v>
                </c:pt>
                <c:pt idx="98">
                  <c:v>115580</c:v>
                </c:pt>
                <c:pt idx="99">
                  <c:v>113928</c:v>
                </c:pt>
                <c:pt idx="100">
                  <c:v>112606</c:v>
                </c:pt>
                <c:pt idx="101">
                  <c:v>111704</c:v>
                </c:pt>
                <c:pt idx="102">
                  <c:v>111257</c:v>
                </c:pt>
                <c:pt idx="103">
                  <c:v>111126</c:v>
                </c:pt>
                <c:pt idx="104">
                  <c:v>111205</c:v>
                </c:pt>
                <c:pt idx="105">
                  <c:v>111142</c:v>
                </c:pt>
                <c:pt idx="106">
                  <c:v>110770</c:v>
                </c:pt>
                <c:pt idx="107">
                  <c:v>110285</c:v>
                </c:pt>
                <c:pt idx="108">
                  <c:v>109769</c:v>
                </c:pt>
                <c:pt idx="109">
                  <c:v>109552</c:v>
                </c:pt>
                <c:pt idx="110">
                  <c:v>109893</c:v>
                </c:pt>
                <c:pt idx="111">
                  <c:v>110706</c:v>
                </c:pt>
                <c:pt idx="112">
                  <c:v>111668</c:v>
                </c:pt>
                <c:pt idx="113">
                  <c:v>112435</c:v>
                </c:pt>
                <c:pt idx="114">
                  <c:v>112799</c:v>
                </c:pt>
                <c:pt idx="115">
                  <c:v>112492</c:v>
                </c:pt>
                <c:pt idx="116">
                  <c:v>111492</c:v>
                </c:pt>
                <c:pt idx="117">
                  <c:v>109805</c:v>
                </c:pt>
                <c:pt idx="118">
                  <c:v>107433</c:v>
                </c:pt>
                <c:pt idx="119">
                  <c:v>104505</c:v>
                </c:pt>
                <c:pt idx="120">
                  <c:v>101425</c:v>
                </c:pt>
                <c:pt idx="121">
                  <c:v>98480</c:v>
                </c:pt>
                <c:pt idx="122">
                  <c:v>95926</c:v>
                </c:pt>
                <c:pt idx="123">
                  <c:v>93833</c:v>
                </c:pt>
                <c:pt idx="124">
                  <c:v>92087</c:v>
                </c:pt>
                <c:pt idx="125">
                  <c:v>90590</c:v>
                </c:pt>
                <c:pt idx="126">
                  <c:v>89298</c:v>
                </c:pt>
                <c:pt idx="127">
                  <c:v>88336</c:v>
                </c:pt>
                <c:pt idx="128">
                  <c:v>87925</c:v>
                </c:pt>
                <c:pt idx="129">
                  <c:v>88285</c:v>
                </c:pt>
                <c:pt idx="130">
                  <c:v>89741</c:v>
                </c:pt>
                <c:pt idx="131">
                  <c:v>92424</c:v>
                </c:pt>
                <c:pt idx="132">
                  <c:v>96228</c:v>
                </c:pt>
                <c:pt idx="133">
                  <c:v>100767</c:v>
                </c:pt>
                <c:pt idx="134">
                  <c:v>105690</c:v>
                </c:pt>
                <c:pt idx="135">
                  <c:v>110648</c:v>
                </c:pt>
                <c:pt idx="136">
                  <c:v>115594</c:v>
                </c:pt>
                <c:pt idx="137">
                  <c:v>120706</c:v>
                </c:pt>
                <c:pt idx="138">
                  <c:v>126284</c:v>
                </c:pt>
                <c:pt idx="139">
                  <c:v>132631</c:v>
                </c:pt>
                <c:pt idx="140">
                  <c:v>139654</c:v>
                </c:pt>
                <c:pt idx="141">
                  <c:v>146836</c:v>
                </c:pt>
                <c:pt idx="142">
                  <c:v>153661</c:v>
                </c:pt>
                <c:pt idx="143">
                  <c:v>159677</c:v>
                </c:pt>
                <c:pt idx="144">
                  <c:v>164879</c:v>
                </c:pt>
                <c:pt idx="145">
                  <c:v>169365</c:v>
                </c:pt>
                <c:pt idx="146">
                  <c:v>173366</c:v>
                </c:pt>
                <c:pt idx="147">
                  <c:v>176866</c:v>
                </c:pt>
                <c:pt idx="148">
                  <c:v>179824</c:v>
                </c:pt>
                <c:pt idx="149">
                  <c:v>182084</c:v>
                </c:pt>
                <c:pt idx="150">
                  <c:v>183816</c:v>
                </c:pt>
                <c:pt idx="151">
                  <c:v>185375</c:v>
                </c:pt>
                <c:pt idx="152">
                  <c:v>187029</c:v>
                </c:pt>
                <c:pt idx="153">
                  <c:v>188808</c:v>
                </c:pt>
                <c:pt idx="154">
                  <c:v>190442</c:v>
                </c:pt>
                <c:pt idx="155">
                  <c:v>191667</c:v>
                </c:pt>
                <c:pt idx="156">
                  <c:v>192914</c:v>
                </c:pt>
                <c:pt idx="157">
                  <c:v>194406</c:v>
                </c:pt>
                <c:pt idx="158">
                  <c:v>196381</c:v>
                </c:pt>
                <c:pt idx="159">
                  <c:v>198707</c:v>
                </c:pt>
                <c:pt idx="160">
                  <c:v>201033</c:v>
                </c:pt>
                <c:pt idx="161">
                  <c:v>202778</c:v>
                </c:pt>
                <c:pt idx="162">
                  <c:v>203271</c:v>
                </c:pt>
                <c:pt idx="163">
                  <c:v>202416</c:v>
                </c:pt>
                <c:pt idx="164">
                  <c:v>200381</c:v>
                </c:pt>
                <c:pt idx="165">
                  <c:v>197710</c:v>
                </c:pt>
                <c:pt idx="166">
                  <c:v>194841</c:v>
                </c:pt>
                <c:pt idx="167">
                  <c:v>191926</c:v>
                </c:pt>
                <c:pt idx="168">
                  <c:v>189119</c:v>
                </c:pt>
                <c:pt idx="169">
                  <c:v>186624</c:v>
                </c:pt>
                <c:pt idx="170">
                  <c:v>184735</c:v>
                </c:pt>
                <c:pt idx="171">
                  <c:v>183066</c:v>
                </c:pt>
                <c:pt idx="172">
                  <c:v>181163</c:v>
                </c:pt>
                <c:pt idx="173">
                  <c:v>178706</c:v>
                </c:pt>
                <c:pt idx="174">
                  <c:v>175813</c:v>
                </c:pt>
                <c:pt idx="175">
                  <c:v>172768</c:v>
                </c:pt>
                <c:pt idx="176">
                  <c:v>170050</c:v>
                </c:pt>
                <c:pt idx="177">
                  <c:v>168050</c:v>
                </c:pt>
                <c:pt idx="178">
                  <c:v>166654</c:v>
                </c:pt>
                <c:pt idx="179">
                  <c:v>165763</c:v>
                </c:pt>
                <c:pt idx="180">
                  <c:v>165023</c:v>
                </c:pt>
                <c:pt idx="181">
                  <c:v>164201</c:v>
                </c:pt>
                <c:pt idx="182">
                  <c:v>163154</c:v>
                </c:pt>
                <c:pt idx="183">
                  <c:v>162097</c:v>
                </c:pt>
                <c:pt idx="184">
                  <c:v>161225</c:v>
                </c:pt>
                <c:pt idx="185">
                  <c:v>160861</c:v>
                </c:pt>
                <c:pt idx="186">
                  <c:v>161428</c:v>
                </c:pt>
                <c:pt idx="187">
                  <c:v>162736</c:v>
                </c:pt>
                <c:pt idx="188">
                  <c:v>164336</c:v>
                </c:pt>
                <c:pt idx="189">
                  <c:v>165387</c:v>
                </c:pt>
                <c:pt idx="190">
                  <c:v>165578</c:v>
                </c:pt>
                <c:pt idx="191">
                  <c:v>164917</c:v>
                </c:pt>
                <c:pt idx="192">
                  <c:v>163618</c:v>
                </c:pt>
                <c:pt idx="193">
                  <c:v>162659</c:v>
                </c:pt>
                <c:pt idx="194">
                  <c:v>162460</c:v>
                </c:pt>
                <c:pt idx="195">
                  <c:v>163140</c:v>
                </c:pt>
                <c:pt idx="196">
                  <c:v>163994</c:v>
                </c:pt>
                <c:pt idx="197">
                  <c:v>164418</c:v>
                </c:pt>
                <c:pt idx="198">
                  <c:v>164064</c:v>
                </c:pt>
                <c:pt idx="199">
                  <c:v>163381</c:v>
                </c:pt>
                <c:pt idx="200">
                  <c:v>162954</c:v>
                </c:pt>
                <c:pt idx="201">
                  <c:v>162578</c:v>
                </c:pt>
                <c:pt idx="202">
                  <c:v>161879</c:v>
                </c:pt>
                <c:pt idx="203">
                  <c:v>160405</c:v>
                </c:pt>
                <c:pt idx="204">
                  <c:v>159101</c:v>
                </c:pt>
                <c:pt idx="205">
                  <c:v>156923</c:v>
                </c:pt>
                <c:pt idx="206">
                  <c:v>154984</c:v>
                </c:pt>
                <c:pt idx="207">
                  <c:v>153696</c:v>
                </c:pt>
                <c:pt idx="208">
                  <c:v>153172</c:v>
                </c:pt>
                <c:pt idx="209">
                  <c:v>153008</c:v>
                </c:pt>
                <c:pt idx="210">
                  <c:v>152799</c:v>
                </c:pt>
                <c:pt idx="211">
                  <c:v>152611</c:v>
                </c:pt>
                <c:pt idx="212">
                  <c:v>152596</c:v>
                </c:pt>
                <c:pt idx="213">
                  <c:v>153051</c:v>
                </c:pt>
                <c:pt idx="214">
                  <c:v>153733</c:v>
                </c:pt>
                <c:pt idx="215">
                  <c:v>154386</c:v>
                </c:pt>
                <c:pt idx="216">
                  <c:v>155253</c:v>
                </c:pt>
                <c:pt idx="217">
                  <c:v>156829</c:v>
                </c:pt>
                <c:pt idx="218">
                  <c:v>159790</c:v>
                </c:pt>
                <c:pt idx="219">
                  <c:v>164538</c:v>
                </c:pt>
                <c:pt idx="220">
                  <c:v>170869</c:v>
                </c:pt>
                <c:pt idx="221">
                  <c:v>178098</c:v>
                </c:pt>
                <c:pt idx="222">
                  <c:v>185493</c:v>
                </c:pt>
                <c:pt idx="223">
                  <c:v>192788</c:v>
                </c:pt>
                <c:pt idx="224">
                  <c:v>200773</c:v>
                </c:pt>
                <c:pt idx="225">
                  <c:v>210426</c:v>
                </c:pt>
                <c:pt idx="226">
                  <c:v>221620</c:v>
                </c:pt>
                <c:pt idx="227">
                  <c:v>233529</c:v>
                </c:pt>
                <c:pt idx="228">
                  <c:v>245038</c:v>
                </c:pt>
                <c:pt idx="229">
                  <c:v>255622</c:v>
                </c:pt>
                <c:pt idx="230">
                  <c:v>265035</c:v>
                </c:pt>
                <c:pt idx="231">
                  <c:v>273300</c:v>
                </c:pt>
                <c:pt idx="232">
                  <c:v>280848</c:v>
                </c:pt>
                <c:pt idx="233">
                  <c:v>287614</c:v>
                </c:pt>
                <c:pt idx="234">
                  <c:v>293194</c:v>
                </c:pt>
                <c:pt idx="235">
                  <c:v>297198</c:v>
                </c:pt>
                <c:pt idx="236">
                  <c:v>299674</c:v>
                </c:pt>
                <c:pt idx="237">
                  <c:v>301023</c:v>
                </c:pt>
                <c:pt idx="238">
                  <c:v>301826</c:v>
                </c:pt>
                <c:pt idx="239">
                  <c:v>302355</c:v>
                </c:pt>
                <c:pt idx="240">
                  <c:v>302046</c:v>
                </c:pt>
                <c:pt idx="241">
                  <c:v>300553</c:v>
                </c:pt>
                <c:pt idx="242">
                  <c:v>298005</c:v>
                </c:pt>
                <c:pt idx="243">
                  <c:v>294743</c:v>
                </c:pt>
                <c:pt idx="244">
                  <c:v>291057</c:v>
                </c:pt>
                <c:pt idx="245">
                  <c:v>287584</c:v>
                </c:pt>
                <c:pt idx="246">
                  <c:v>284947</c:v>
                </c:pt>
                <c:pt idx="247">
                  <c:v>283135</c:v>
                </c:pt>
                <c:pt idx="248">
                  <c:v>281825</c:v>
                </c:pt>
                <c:pt idx="249">
                  <c:v>280461</c:v>
                </c:pt>
                <c:pt idx="250">
                  <c:v>278273</c:v>
                </c:pt>
                <c:pt idx="251">
                  <c:v>274712</c:v>
                </c:pt>
                <c:pt idx="252">
                  <c:v>270070</c:v>
                </c:pt>
                <c:pt idx="253">
                  <c:v>265181</c:v>
                </c:pt>
                <c:pt idx="254">
                  <c:v>260935</c:v>
                </c:pt>
                <c:pt idx="255">
                  <c:v>258117</c:v>
                </c:pt>
                <c:pt idx="256">
                  <c:v>257030</c:v>
                </c:pt>
                <c:pt idx="257">
                  <c:v>256790</c:v>
                </c:pt>
                <c:pt idx="258">
                  <c:v>255927</c:v>
                </c:pt>
                <c:pt idx="259">
                  <c:v>253630</c:v>
                </c:pt>
                <c:pt idx="260">
                  <c:v>249946</c:v>
                </c:pt>
                <c:pt idx="261">
                  <c:v>245691</c:v>
                </c:pt>
                <c:pt idx="262">
                  <c:v>241543</c:v>
                </c:pt>
                <c:pt idx="263">
                  <c:v>237718</c:v>
                </c:pt>
                <c:pt idx="264">
                  <c:v>237249</c:v>
                </c:pt>
                <c:pt idx="265">
                  <c:v>238188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653376"/>
        <c:axId val="129655168"/>
      </c:lineChart>
      <c:dateAx>
        <c:axId val="129653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29655168"/>
        <c:crosses val="autoZero"/>
        <c:auto val="1"/>
        <c:lblOffset val="100"/>
        <c:baseTimeUnit val="months"/>
      </c:dateAx>
      <c:valAx>
        <c:axId val="12965516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1296533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[1]Sheet4!$A$2</c:f>
              <c:strCache>
                <c:ptCount val="1"/>
                <c:pt idx="0">
                  <c:v>Massachusetts</c:v>
                </c:pt>
              </c:strCache>
            </c:strRef>
          </c:tx>
          <c:marker>
            <c:symbol val="none"/>
          </c:marker>
          <c:cat>
            <c:numRef>
              <c:f>[1]Sheet4!$B$1:$JG$1</c:f>
              <c:numCache>
                <c:formatCode>mmm\-yy</c:formatCode>
                <c:ptCount val="266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</c:numCache>
            </c:numRef>
          </c:cat>
          <c:val>
            <c:numRef>
              <c:f>[1]Sheet4!$B$2:$JG$2</c:f>
              <c:numCache>
                <c:formatCode>_(* #,##0_);_(* \(#,##0\);_(* "-"??_);_(@_)</c:formatCode>
                <c:ptCount val="266"/>
                <c:pt idx="0">
                  <c:v>3037622</c:v>
                </c:pt>
                <c:pt idx="1">
                  <c:v>3036811</c:v>
                </c:pt>
                <c:pt idx="2">
                  <c:v>3035976</c:v>
                </c:pt>
                <c:pt idx="3">
                  <c:v>3034326</c:v>
                </c:pt>
                <c:pt idx="4">
                  <c:v>3031852</c:v>
                </c:pt>
                <c:pt idx="5">
                  <c:v>3028042</c:v>
                </c:pt>
                <c:pt idx="6">
                  <c:v>3022770</c:v>
                </c:pt>
                <c:pt idx="7">
                  <c:v>3015792</c:v>
                </c:pt>
                <c:pt idx="8">
                  <c:v>3006489</c:v>
                </c:pt>
                <c:pt idx="9">
                  <c:v>2994626</c:v>
                </c:pt>
                <c:pt idx="10">
                  <c:v>2981420</c:v>
                </c:pt>
                <c:pt idx="11">
                  <c:v>2968256</c:v>
                </c:pt>
                <c:pt idx="12">
                  <c:v>2956327</c:v>
                </c:pt>
                <c:pt idx="13">
                  <c:v>2946825</c:v>
                </c:pt>
                <c:pt idx="14">
                  <c:v>2940116</c:v>
                </c:pt>
                <c:pt idx="15">
                  <c:v>2935843</c:v>
                </c:pt>
                <c:pt idx="16">
                  <c:v>2933009</c:v>
                </c:pt>
                <c:pt idx="17">
                  <c:v>2930565</c:v>
                </c:pt>
                <c:pt idx="18">
                  <c:v>2927373</c:v>
                </c:pt>
                <c:pt idx="19">
                  <c:v>2922907</c:v>
                </c:pt>
                <c:pt idx="20">
                  <c:v>2917320</c:v>
                </c:pt>
                <c:pt idx="21">
                  <c:v>2911018</c:v>
                </c:pt>
                <c:pt idx="22">
                  <c:v>2904927</c:v>
                </c:pt>
                <c:pt idx="23">
                  <c:v>2899940</c:v>
                </c:pt>
                <c:pt idx="24">
                  <c:v>2897203</c:v>
                </c:pt>
                <c:pt idx="25">
                  <c:v>2896878</c:v>
                </c:pt>
                <c:pt idx="26">
                  <c:v>2899082</c:v>
                </c:pt>
                <c:pt idx="27">
                  <c:v>2903160</c:v>
                </c:pt>
                <c:pt idx="28">
                  <c:v>2907409</c:v>
                </c:pt>
                <c:pt idx="29">
                  <c:v>2910489</c:v>
                </c:pt>
                <c:pt idx="30">
                  <c:v>2911814</c:v>
                </c:pt>
                <c:pt idx="31">
                  <c:v>2911277</c:v>
                </c:pt>
                <c:pt idx="32">
                  <c:v>2909305</c:v>
                </c:pt>
                <c:pt idx="33">
                  <c:v>2907247</c:v>
                </c:pt>
                <c:pt idx="34">
                  <c:v>2905922</c:v>
                </c:pt>
                <c:pt idx="35">
                  <c:v>2906083</c:v>
                </c:pt>
                <c:pt idx="36">
                  <c:v>2908386</c:v>
                </c:pt>
                <c:pt idx="37">
                  <c:v>2912751</c:v>
                </c:pt>
                <c:pt idx="38">
                  <c:v>2919083</c:v>
                </c:pt>
                <c:pt idx="39">
                  <c:v>2926808</c:v>
                </c:pt>
                <c:pt idx="40">
                  <c:v>2934818</c:v>
                </c:pt>
                <c:pt idx="41">
                  <c:v>2941850</c:v>
                </c:pt>
                <c:pt idx="42">
                  <c:v>2947059</c:v>
                </c:pt>
                <c:pt idx="43">
                  <c:v>2950403</c:v>
                </c:pt>
                <c:pt idx="44">
                  <c:v>2952782</c:v>
                </c:pt>
                <c:pt idx="45">
                  <c:v>2954905</c:v>
                </c:pt>
                <c:pt idx="46">
                  <c:v>2957211</c:v>
                </c:pt>
                <c:pt idx="47">
                  <c:v>2960236</c:v>
                </c:pt>
                <c:pt idx="48">
                  <c:v>2963836</c:v>
                </c:pt>
                <c:pt idx="49">
                  <c:v>2967509</c:v>
                </c:pt>
                <c:pt idx="50">
                  <c:v>2971079</c:v>
                </c:pt>
                <c:pt idx="51">
                  <c:v>2974692</c:v>
                </c:pt>
                <c:pt idx="52">
                  <c:v>2978967</c:v>
                </c:pt>
                <c:pt idx="53">
                  <c:v>2984196</c:v>
                </c:pt>
                <c:pt idx="54">
                  <c:v>2990492</c:v>
                </c:pt>
                <c:pt idx="55">
                  <c:v>2997321</c:v>
                </c:pt>
                <c:pt idx="56">
                  <c:v>3004055</c:v>
                </c:pt>
                <c:pt idx="57">
                  <c:v>3010220</c:v>
                </c:pt>
                <c:pt idx="58">
                  <c:v>3015743</c:v>
                </c:pt>
                <c:pt idx="59">
                  <c:v>3020026</c:v>
                </c:pt>
                <c:pt idx="60">
                  <c:v>3022518</c:v>
                </c:pt>
                <c:pt idx="61">
                  <c:v>3023743</c:v>
                </c:pt>
                <c:pt idx="62">
                  <c:v>3024288</c:v>
                </c:pt>
                <c:pt idx="63">
                  <c:v>3024514</c:v>
                </c:pt>
                <c:pt idx="64">
                  <c:v>3025192</c:v>
                </c:pt>
                <c:pt idx="65">
                  <c:v>3026850</c:v>
                </c:pt>
                <c:pt idx="66">
                  <c:v>3029755</c:v>
                </c:pt>
                <c:pt idx="67">
                  <c:v>3033232</c:v>
                </c:pt>
                <c:pt idx="68">
                  <c:v>3036366</c:v>
                </c:pt>
                <c:pt idx="69">
                  <c:v>3038528</c:v>
                </c:pt>
                <c:pt idx="70">
                  <c:v>3039954</c:v>
                </c:pt>
                <c:pt idx="71">
                  <c:v>3041605</c:v>
                </c:pt>
                <c:pt idx="72">
                  <c:v>3044591</c:v>
                </c:pt>
                <c:pt idx="73">
                  <c:v>3049467</c:v>
                </c:pt>
                <c:pt idx="74">
                  <c:v>3056159</c:v>
                </c:pt>
                <c:pt idx="75">
                  <c:v>3064116</c:v>
                </c:pt>
                <c:pt idx="76">
                  <c:v>3072636</c:v>
                </c:pt>
                <c:pt idx="77">
                  <c:v>3081133</c:v>
                </c:pt>
                <c:pt idx="78">
                  <c:v>3089518</c:v>
                </c:pt>
                <c:pt idx="79">
                  <c:v>3097586</c:v>
                </c:pt>
                <c:pt idx="80">
                  <c:v>3104678</c:v>
                </c:pt>
                <c:pt idx="81">
                  <c:v>3110293</c:v>
                </c:pt>
                <c:pt idx="82">
                  <c:v>3114894</c:v>
                </c:pt>
                <c:pt idx="83">
                  <c:v>3119685</c:v>
                </c:pt>
                <c:pt idx="84">
                  <c:v>3125301</c:v>
                </c:pt>
                <c:pt idx="85">
                  <c:v>3131889</c:v>
                </c:pt>
                <c:pt idx="86">
                  <c:v>3139100</c:v>
                </c:pt>
                <c:pt idx="87">
                  <c:v>3146122</c:v>
                </c:pt>
                <c:pt idx="88">
                  <c:v>3151846</c:v>
                </c:pt>
                <c:pt idx="89">
                  <c:v>3156014</c:v>
                </c:pt>
                <c:pt idx="90">
                  <c:v>3159562</c:v>
                </c:pt>
                <c:pt idx="91">
                  <c:v>3163496</c:v>
                </c:pt>
                <c:pt idx="92">
                  <c:v>3168467</c:v>
                </c:pt>
                <c:pt idx="93">
                  <c:v>3174342</c:v>
                </c:pt>
                <c:pt idx="94">
                  <c:v>3180484</c:v>
                </c:pt>
                <c:pt idx="95">
                  <c:v>3186668</c:v>
                </c:pt>
                <c:pt idx="96">
                  <c:v>3192514</c:v>
                </c:pt>
                <c:pt idx="97">
                  <c:v>3197695</c:v>
                </c:pt>
                <c:pt idx="98">
                  <c:v>3201521</c:v>
                </c:pt>
                <c:pt idx="99">
                  <c:v>3204047</c:v>
                </c:pt>
                <c:pt idx="100">
                  <c:v>3205756</c:v>
                </c:pt>
                <c:pt idx="101">
                  <c:v>3207146</c:v>
                </c:pt>
                <c:pt idx="102">
                  <c:v>3208905</c:v>
                </c:pt>
                <c:pt idx="103">
                  <c:v>3212162</c:v>
                </c:pt>
                <c:pt idx="104">
                  <c:v>3217486</c:v>
                </c:pt>
                <c:pt idx="105">
                  <c:v>3224522</c:v>
                </c:pt>
                <c:pt idx="106">
                  <c:v>3231986</c:v>
                </c:pt>
                <c:pt idx="107">
                  <c:v>3238435</c:v>
                </c:pt>
                <c:pt idx="108">
                  <c:v>3243028</c:v>
                </c:pt>
                <c:pt idx="109">
                  <c:v>3245571</c:v>
                </c:pt>
                <c:pt idx="110">
                  <c:v>3246195</c:v>
                </c:pt>
                <c:pt idx="111">
                  <c:v>3245303</c:v>
                </c:pt>
                <c:pt idx="112">
                  <c:v>3243501</c:v>
                </c:pt>
                <c:pt idx="113">
                  <c:v>3241777</c:v>
                </c:pt>
                <c:pt idx="114">
                  <c:v>3240899</c:v>
                </c:pt>
                <c:pt idx="115">
                  <c:v>3241553</c:v>
                </c:pt>
                <c:pt idx="116">
                  <c:v>3244484</c:v>
                </c:pt>
                <c:pt idx="117">
                  <c:v>3249889</c:v>
                </c:pt>
                <c:pt idx="118">
                  <c:v>3257609</c:v>
                </c:pt>
                <c:pt idx="119">
                  <c:v>3266260</c:v>
                </c:pt>
                <c:pt idx="120">
                  <c:v>3273972</c:v>
                </c:pt>
                <c:pt idx="121">
                  <c:v>3278891</c:v>
                </c:pt>
                <c:pt idx="122">
                  <c:v>3279816</c:v>
                </c:pt>
                <c:pt idx="123">
                  <c:v>3276820</c:v>
                </c:pt>
                <c:pt idx="124">
                  <c:v>3271503</c:v>
                </c:pt>
                <c:pt idx="125">
                  <c:v>3265995</c:v>
                </c:pt>
                <c:pt idx="126">
                  <c:v>3262465</c:v>
                </c:pt>
                <c:pt idx="127">
                  <c:v>3262465</c:v>
                </c:pt>
                <c:pt idx="128">
                  <c:v>3266365</c:v>
                </c:pt>
                <c:pt idx="129">
                  <c:v>3273339</c:v>
                </c:pt>
                <c:pt idx="130">
                  <c:v>3281819</c:v>
                </c:pt>
                <c:pt idx="131">
                  <c:v>3289753</c:v>
                </c:pt>
                <c:pt idx="132">
                  <c:v>3295500</c:v>
                </c:pt>
                <c:pt idx="133">
                  <c:v>3297978</c:v>
                </c:pt>
                <c:pt idx="134">
                  <c:v>3296507</c:v>
                </c:pt>
                <c:pt idx="135">
                  <c:v>3291339</c:v>
                </c:pt>
                <c:pt idx="136">
                  <c:v>3283903</c:v>
                </c:pt>
                <c:pt idx="137">
                  <c:v>3275890</c:v>
                </c:pt>
                <c:pt idx="138">
                  <c:v>3268810</c:v>
                </c:pt>
                <c:pt idx="139">
                  <c:v>3262683</c:v>
                </c:pt>
                <c:pt idx="140">
                  <c:v>3257866</c:v>
                </c:pt>
                <c:pt idx="141">
                  <c:v>3254648</c:v>
                </c:pt>
                <c:pt idx="142">
                  <c:v>3252896</c:v>
                </c:pt>
                <c:pt idx="143">
                  <c:v>3252441</c:v>
                </c:pt>
                <c:pt idx="144">
                  <c:v>3252873</c:v>
                </c:pt>
                <c:pt idx="145">
                  <c:v>3252977</c:v>
                </c:pt>
                <c:pt idx="146">
                  <c:v>3251323</c:v>
                </c:pt>
                <c:pt idx="147">
                  <c:v>3248004</c:v>
                </c:pt>
                <c:pt idx="148">
                  <c:v>3243947</c:v>
                </c:pt>
                <c:pt idx="149">
                  <c:v>3240779</c:v>
                </c:pt>
                <c:pt idx="150">
                  <c:v>3239120</c:v>
                </c:pt>
                <c:pt idx="151">
                  <c:v>3238562</c:v>
                </c:pt>
                <c:pt idx="152">
                  <c:v>3238454</c:v>
                </c:pt>
                <c:pt idx="153">
                  <c:v>3237551</c:v>
                </c:pt>
                <c:pt idx="154">
                  <c:v>3235958</c:v>
                </c:pt>
                <c:pt idx="155">
                  <c:v>3233844</c:v>
                </c:pt>
                <c:pt idx="156">
                  <c:v>3231607</c:v>
                </c:pt>
                <c:pt idx="157">
                  <c:v>3229188</c:v>
                </c:pt>
                <c:pt idx="158">
                  <c:v>3225612</c:v>
                </c:pt>
                <c:pt idx="159">
                  <c:v>3219669</c:v>
                </c:pt>
                <c:pt idx="160">
                  <c:v>3211458</c:v>
                </c:pt>
                <c:pt idx="161">
                  <c:v>3203303</c:v>
                </c:pt>
                <c:pt idx="162">
                  <c:v>3197628</c:v>
                </c:pt>
                <c:pt idx="163">
                  <c:v>3195603</c:v>
                </c:pt>
                <c:pt idx="164">
                  <c:v>3197297</c:v>
                </c:pt>
                <c:pt idx="165">
                  <c:v>3201535</c:v>
                </c:pt>
                <c:pt idx="166">
                  <c:v>3206682</c:v>
                </c:pt>
                <c:pt idx="167">
                  <c:v>3210957</c:v>
                </c:pt>
                <c:pt idx="168">
                  <c:v>3213279</c:v>
                </c:pt>
                <c:pt idx="169">
                  <c:v>3213279</c:v>
                </c:pt>
                <c:pt idx="170">
                  <c:v>3211447</c:v>
                </c:pt>
                <c:pt idx="171">
                  <c:v>3208411</c:v>
                </c:pt>
                <c:pt idx="172">
                  <c:v>3205075</c:v>
                </c:pt>
                <c:pt idx="173">
                  <c:v>3202631</c:v>
                </c:pt>
                <c:pt idx="174">
                  <c:v>3201932</c:v>
                </c:pt>
                <c:pt idx="175">
                  <c:v>3203016</c:v>
                </c:pt>
                <c:pt idx="176">
                  <c:v>3205075</c:v>
                </c:pt>
                <c:pt idx="177">
                  <c:v>3207010</c:v>
                </c:pt>
                <c:pt idx="178">
                  <c:v>3208396</c:v>
                </c:pt>
                <c:pt idx="179">
                  <c:v>3209342</c:v>
                </c:pt>
                <c:pt idx="180">
                  <c:v>3210304</c:v>
                </c:pt>
                <c:pt idx="181">
                  <c:v>3211367</c:v>
                </c:pt>
                <c:pt idx="182">
                  <c:v>3212441</c:v>
                </c:pt>
                <c:pt idx="183">
                  <c:v>3213524</c:v>
                </c:pt>
                <c:pt idx="184">
                  <c:v>3214985</c:v>
                </c:pt>
                <c:pt idx="185">
                  <c:v>3217012</c:v>
                </c:pt>
                <c:pt idx="186">
                  <c:v>3219483</c:v>
                </c:pt>
                <c:pt idx="187">
                  <c:v>3222331</c:v>
                </c:pt>
                <c:pt idx="188">
                  <c:v>3225426</c:v>
                </c:pt>
                <c:pt idx="189">
                  <c:v>3228678</c:v>
                </c:pt>
                <c:pt idx="190">
                  <c:v>3231938</c:v>
                </c:pt>
                <c:pt idx="191">
                  <c:v>3234964</c:v>
                </c:pt>
                <c:pt idx="192">
                  <c:v>3236975</c:v>
                </c:pt>
                <c:pt idx="193">
                  <c:v>3240250</c:v>
                </c:pt>
                <c:pt idx="194">
                  <c:v>3243075</c:v>
                </c:pt>
                <c:pt idx="195">
                  <c:v>3244891</c:v>
                </c:pt>
                <c:pt idx="196">
                  <c:v>3246075</c:v>
                </c:pt>
                <c:pt idx="197">
                  <c:v>3247628</c:v>
                </c:pt>
                <c:pt idx="198">
                  <c:v>3251035</c:v>
                </c:pt>
                <c:pt idx="199">
                  <c:v>3256718</c:v>
                </c:pt>
                <c:pt idx="200">
                  <c:v>3263764</c:v>
                </c:pt>
                <c:pt idx="201">
                  <c:v>3271010</c:v>
                </c:pt>
                <c:pt idx="202">
                  <c:v>3277176</c:v>
                </c:pt>
                <c:pt idx="203">
                  <c:v>3281263</c:v>
                </c:pt>
                <c:pt idx="204">
                  <c:v>3279951</c:v>
                </c:pt>
                <c:pt idx="205">
                  <c:v>3279554</c:v>
                </c:pt>
                <c:pt idx="206">
                  <c:v>3277742</c:v>
                </c:pt>
                <c:pt idx="207">
                  <c:v>3275259</c:v>
                </c:pt>
                <c:pt idx="208">
                  <c:v>3272747</c:v>
                </c:pt>
                <c:pt idx="209">
                  <c:v>3271173</c:v>
                </c:pt>
                <c:pt idx="210">
                  <c:v>3271127</c:v>
                </c:pt>
                <c:pt idx="211">
                  <c:v>3272863</c:v>
                </c:pt>
                <c:pt idx="212">
                  <c:v>3276155</c:v>
                </c:pt>
                <c:pt idx="213">
                  <c:v>3279911</c:v>
                </c:pt>
                <c:pt idx="214">
                  <c:v>3283381</c:v>
                </c:pt>
                <c:pt idx="215">
                  <c:v>3286405</c:v>
                </c:pt>
                <c:pt idx="216">
                  <c:v>3288660</c:v>
                </c:pt>
                <c:pt idx="217">
                  <c:v>3289819</c:v>
                </c:pt>
                <c:pt idx="218">
                  <c:v>3289643</c:v>
                </c:pt>
                <c:pt idx="219">
                  <c:v>3288076</c:v>
                </c:pt>
                <c:pt idx="220">
                  <c:v>3285358</c:v>
                </c:pt>
                <c:pt idx="221">
                  <c:v>3282396</c:v>
                </c:pt>
                <c:pt idx="222">
                  <c:v>3279561</c:v>
                </c:pt>
                <c:pt idx="223">
                  <c:v>3276721</c:v>
                </c:pt>
                <c:pt idx="224">
                  <c:v>3272683</c:v>
                </c:pt>
                <c:pt idx="225">
                  <c:v>3266004</c:v>
                </c:pt>
                <c:pt idx="226">
                  <c:v>3256144</c:v>
                </c:pt>
                <c:pt idx="227">
                  <c:v>3243817</c:v>
                </c:pt>
                <c:pt idx="228">
                  <c:v>3230769</c:v>
                </c:pt>
                <c:pt idx="229">
                  <c:v>3218595</c:v>
                </c:pt>
                <c:pt idx="230">
                  <c:v>3208305</c:v>
                </c:pt>
                <c:pt idx="231">
                  <c:v>3199950</c:v>
                </c:pt>
                <c:pt idx="232">
                  <c:v>3192472</c:v>
                </c:pt>
                <c:pt idx="233">
                  <c:v>3185448</c:v>
                </c:pt>
                <c:pt idx="234">
                  <c:v>3178450</c:v>
                </c:pt>
                <c:pt idx="235">
                  <c:v>3171609</c:v>
                </c:pt>
                <c:pt idx="236">
                  <c:v>3165488</c:v>
                </c:pt>
                <c:pt idx="237">
                  <c:v>3160463</c:v>
                </c:pt>
                <c:pt idx="238">
                  <c:v>3157715</c:v>
                </c:pt>
                <c:pt idx="239">
                  <c:v>3158350</c:v>
                </c:pt>
                <c:pt idx="240">
                  <c:v>3163005</c:v>
                </c:pt>
                <c:pt idx="241">
                  <c:v>3170183</c:v>
                </c:pt>
                <c:pt idx="242">
                  <c:v>3177252</c:v>
                </c:pt>
                <c:pt idx="243">
                  <c:v>3182377</c:v>
                </c:pt>
                <c:pt idx="244">
                  <c:v>3184832</c:v>
                </c:pt>
                <c:pt idx="245">
                  <c:v>3184957</c:v>
                </c:pt>
                <c:pt idx="246">
                  <c:v>3183682</c:v>
                </c:pt>
                <c:pt idx="247">
                  <c:v>3182588</c:v>
                </c:pt>
                <c:pt idx="248">
                  <c:v>3182255</c:v>
                </c:pt>
                <c:pt idx="249">
                  <c:v>3183170</c:v>
                </c:pt>
                <c:pt idx="250">
                  <c:v>3185385</c:v>
                </c:pt>
                <c:pt idx="251">
                  <c:v>3188905</c:v>
                </c:pt>
                <c:pt idx="252">
                  <c:v>3193854</c:v>
                </c:pt>
                <c:pt idx="253">
                  <c:v>3198938</c:v>
                </c:pt>
                <c:pt idx="254">
                  <c:v>3201967</c:v>
                </c:pt>
                <c:pt idx="255">
                  <c:v>3201591</c:v>
                </c:pt>
                <c:pt idx="256">
                  <c:v>3198410</c:v>
                </c:pt>
                <c:pt idx="257">
                  <c:v>3195005</c:v>
                </c:pt>
                <c:pt idx="258">
                  <c:v>3193914</c:v>
                </c:pt>
                <c:pt idx="259">
                  <c:v>3196626</c:v>
                </c:pt>
                <c:pt idx="260">
                  <c:v>3202220</c:v>
                </c:pt>
                <c:pt idx="261">
                  <c:v>3208536</c:v>
                </c:pt>
                <c:pt idx="262">
                  <c:v>3214148</c:v>
                </c:pt>
                <c:pt idx="263">
                  <c:v>3219475</c:v>
                </c:pt>
                <c:pt idx="264">
                  <c:v>3219018</c:v>
                </c:pt>
                <c:pt idx="265">
                  <c:v>3220268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695744"/>
        <c:axId val="129697280"/>
      </c:lineChart>
      <c:dateAx>
        <c:axId val="1296957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29697280"/>
        <c:crosses val="autoZero"/>
        <c:auto val="1"/>
        <c:lblOffset val="100"/>
        <c:baseTimeUnit val="months"/>
      </c:dateAx>
      <c:valAx>
        <c:axId val="12969728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129695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Sheet4!$A$6</c:f>
              <c:strCache>
                <c:ptCount val="1"/>
                <c:pt idx="0">
                  <c:v>Massachusetts</c:v>
                </c:pt>
              </c:strCache>
            </c:strRef>
          </c:tx>
          <c:marker>
            <c:symbol val="none"/>
          </c:marker>
          <c:cat>
            <c:numRef>
              <c:f>Sheet4!$B$5:$JG$5</c:f>
              <c:numCache>
                <c:formatCode>mmm\-yy</c:formatCode>
                <c:ptCount val="266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</c:numCache>
            </c:numRef>
          </c:cat>
          <c:val>
            <c:numRef>
              <c:f>Sheet4!$B$6:$JG$6</c:f>
              <c:numCache>
                <c:formatCode>_(* #,##0_);_(* \(#,##0\);_(* "-"??_);_(@_)</c:formatCode>
                <c:ptCount val="266"/>
                <c:pt idx="0">
                  <c:v>100</c:v>
                </c:pt>
                <c:pt idx="1">
                  <c:v>99.973301483858108</c:v>
                </c:pt>
                <c:pt idx="2">
                  <c:v>99.945812875993141</c:v>
                </c:pt>
                <c:pt idx="3">
                  <c:v>99.891494070032422</c:v>
                </c:pt>
                <c:pt idx="4">
                  <c:v>99.810048781579781</c:v>
                </c:pt>
                <c:pt idx="5">
                  <c:v>99.684621720543262</c:v>
                </c:pt>
                <c:pt idx="6">
                  <c:v>99.511064905376756</c:v>
                </c:pt>
                <c:pt idx="7">
                  <c:v>99.281345736895489</c:v>
                </c:pt>
                <c:pt idx="8">
                  <c:v>98.975086432742458</c:v>
                </c:pt>
                <c:pt idx="9">
                  <c:v>98.584550678129162</c:v>
                </c:pt>
                <c:pt idx="10">
                  <c:v>98.149802707512649</c:v>
                </c:pt>
                <c:pt idx="11">
                  <c:v>97.71643739741144</c:v>
                </c:pt>
                <c:pt idx="12">
                  <c:v>97.32372889055965</c:v>
                </c:pt>
                <c:pt idx="13">
                  <c:v>97.010918409203043</c:v>
                </c:pt>
                <c:pt idx="14">
                  <c:v>96.790054852117862</c:v>
                </c:pt>
                <c:pt idx="15">
                  <c:v>96.64938560492385</c:v>
                </c:pt>
                <c:pt idx="16">
                  <c:v>96.556088940625258</c:v>
                </c:pt>
                <c:pt idx="17">
                  <c:v>96.475631266826426</c:v>
                </c:pt>
                <c:pt idx="18">
                  <c:v>96.3705490676588</c:v>
                </c:pt>
                <c:pt idx="19">
                  <c:v>96.223526166191789</c:v>
                </c:pt>
                <c:pt idx="20">
                  <c:v>96.039599397160032</c:v>
                </c:pt>
                <c:pt idx="21">
                  <c:v>95.832134478878544</c:v>
                </c:pt>
                <c:pt idx="22">
                  <c:v>95.631615783662397</c:v>
                </c:pt>
                <c:pt idx="23">
                  <c:v>95.467441307707162</c:v>
                </c:pt>
                <c:pt idx="24">
                  <c:v>95.377337930789153</c:v>
                </c:pt>
                <c:pt idx="25">
                  <c:v>95.366638772039366</c:v>
                </c:pt>
                <c:pt idx="26">
                  <c:v>95.439195528607627</c:v>
                </c:pt>
                <c:pt idx="27">
                  <c:v>95.573445280551596</c:v>
                </c:pt>
                <c:pt idx="28">
                  <c:v>95.713324436022646</c:v>
                </c:pt>
                <c:pt idx="29">
                  <c:v>95.814719540482656</c:v>
                </c:pt>
                <c:pt idx="30">
                  <c:v>95.858339187693417</c:v>
                </c:pt>
                <c:pt idx="31">
                  <c:v>95.840660885389966</c:v>
                </c:pt>
                <c:pt idx="32">
                  <c:v>95.775741682144726</c:v>
                </c:pt>
                <c:pt idx="33">
                  <c:v>95.707991316891864</c:v>
                </c:pt>
                <c:pt idx="34">
                  <c:v>95.664371669681017</c:v>
                </c:pt>
                <c:pt idx="35">
                  <c:v>95.669671868323263</c:v>
                </c:pt>
                <c:pt idx="36">
                  <c:v>95.74548775324908</c:v>
                </c:pt>
                <c:pt idx="37">
                  <c:v>95.889185685381534</c:v>
                </c:pt>
                <c:pt idx="38">
                  <c:v>96.097638218316831</c:v>
                </c:pt>
                <c:pt idx="39">
                  <c:v>96.351948991678356</c:v>
                </c:pt>
                <c:pt idx="40">
                  <c:v>96.615642104251194</c:v>
                </c:pt>
                <c:pt idx="41">
                  <c:v>96.847138979109317</c:v>
                </c:pt>
                <c:pt idx="42">
                  <c:v>97.018621803502853</c:v>
                </c:pt>
                <c:pt idx="43">
                  <c:v>97.128707916916454</c:v>
                </c:pt>
                <c:pt idx="44">
                  <c:v>97.207025758965457</c:v>
                </c:pt>
                <c:pt idx="45">
                  <c:v>97.276915955968192</c:v>
                </c:pt>
                <c:pt idx="46">
                  <c:v>97.352830602359248</c:v>
                </c:pt>
                <c:pt idx="47">
                  <c:v>97.45241507995398</c:v>
                </c:pt>
                <c:pt idx="48">
                  <c:v>97.570928838413636</c:v>
                </c:pt>
                <c:pt idx="49">
                  <c:v>97.691845792531041</c:v>
                </c:pt>
                <c:pt idx="50">
                  <c:v>97.809371936336987</c:v>
                </c:pt>
                <c:pt idx="51">
                  <c:v>97.928313661146859</c:v>
                </c:pt>
                <c:pt idx="52">
                  <c:v>98.069048749317787</c:v>
                </c:pt>
                <c:pt idx="53">
                  <c:v>98.241189983480524</c:v>
                </c:pt>
                <c:pt idx="54">
                  <c:v>98.448457378831179</c:v>
                </c:pt>
                <c:pt idx="55">
                  <c:v>98.673271394531525</c:v>
                </c:pt>
                <c:pt idx="56">
                  <c:v>98.89495796382829</c:v>
                </c:pt>
                <c:pt idx="57">
                  <c:v>99.097912775190593</c:v>
                </c:pt>
                <c:pt idx="58">
                  <c:v>99.279732632960815</c:v>
                </c:pt>
                <c:pt idx="59">
                  <c:v>99.420731085039549</c:v>
                </c:pt>
                <c:pt idx="60">
                  <c:v>99.502768942284348</c:v>
                </c:pt>
                <c:pt idx="61">
                  <c:v>99.543096540649231</c:v>
                </c:pt>
                <c:pt idx="62">
                  <c:v>99.561038206860488</c:v>
                </c:pt>
                <c:pt idx="63">
                  <c:v>99.568478237252577</c:v>
                </c:pt>
                <c:pt idx="64">
                  <c:v>99.590798328429159</c:v>
                </c:pt>
                <c:pt idx="65">
                  <c:v>99.645380498297683</c:v>
                </c:pt>
                <c:pt idx="66">
                  <c:v>99.741014517277108</c:v>
                </c:pt>
                <c:pt idx="67">
                  <c:v>99.855479055655934</c:v>
                </c:pt>
                <c:pt idx="68">
                  <c:v>99.958651866492872</c:v>
                </c:pt>
                <c:pt idx="69">
                  <c:v>100.0298259625457</c:v>
                </c:pt>
                <c:pt idx="70">
                  <c:v>100.07677057909106</c:v>
                </c:pt>
                <c:pt idx="71">
                  <c:v>100.13112230554032</c:v>
                </c:pt>
                <c:pt idx="72">
                  <c:v>100.22942288408493</c:v>
                </c:pt>
                <c:pt idx="73">
                  <c:v>100.38994318582101</c:v>
                </c:pt>
                <c:pt idx="74">
                  <c:v>100.61024709460229</c:v>
                </c:pt>
                <c:pt idx="75">
                  <c:v>100.87219542128678</c:v>
                </c:pt>
                <c:pt idx="76">
                  <c:v>101.15267798297477</c:v>
                </c:pt>
                <c:pt idx="77">
                  <c:v>101.43240337342823</c:v>
                </c:pt>
                <c:pt idx="78">
                  <c:v>101.70844166917412</c:v>
                </c:pt>
                <c:pt idx="79">
                  <c:v>101.97404417007779</c:v>
                </c:pt>
                <c:pt idx="80">
                  <c:v>102.20751627424353</c:v>
                </c:pt>
                <c:pt idx="81">
                  <c:v>102.39236481695214</c:v>
                </c:pt>
                <c:pt idx="82">
                  <c:v>102.54383198436146</c:v>
                </c:pt>
                <c:pt idx="83">
                  <c:v>102.70155404457836</c:v>
                </c:pt>
                <c:pt idx="84">
                  <c:v>102.88643550777545</c:v>
                </c:pt>
                <c:pt idx="85">
                  <c:v>103.10331568575681</c:v>
                </c:pt>
                <c:pt idx="86">
                  <c:v>103.34070532804938</c:v>
                </c:pt>
                <c:pt idx="87">
                  <c:v>103.57187299802274</c:v>
                </c:pt>
                <c:pt idx="88">
                  <c:v>103.76030987397378</c:v>
                </c:pt>
                <c:pt idx="89">
                  <c:v>103.8975224698795</c:v>
                </c:pt>
                <c:pt idx="90">
                  <c:v>104.01432436293916</c:v>
                </c:pt>
                <c:pt idx="91">
                  <c:v>104.14383356454491</c:v>
                </c:pt>
                <c:pt idx="92">
                  <c:v>104.30748131268456</c:v>
                </c:pt>
                <c:pt idx="93">
                  <c:v>104.50088918239334</c:v>
                </c:pt>
                <c:pt idx="94">
                  <c:v>104.70308682252092</c:v>
                </c:pt>
                <c:pt idx="95">
                  <c:v>104.9066671231641</c:v>
                </c:pt>
                <c:pt idx="96">
                  <c:v>105.09912029870742</c:v>
                </c:pt>
                <c:pt idx="97">
                  <c:v>105.26968134942398</c:v>
                </c:pt>
                <c:pt idx="98">
                  <c:v>105.39563513827591</c:v>
                </c:pt>
                <c:pt idx="99">
                  <c:v>105.4787922921284</c:v>
                </c:pt>
                <c:pt idx="100">
                  <c:v>105.53505340690843</c:v>
                </c:pt>
                <c:pt idx="101">
                  <c:v>105.58081288586925</c:v>
                </c:pt>
                <c:pt idx="102">
                  <c:v>105.63872002507226</c:v>
                </c:pt>
                <c:pt idx="103">
                  <c:v>105.74594205598979</c:v>
                </c:pt>
                <c:pt idx="104">
                  <c:v>105.92121073655638</c:v>
                </c:pt>
                <c:pt idx="105">
                  <c:v>106.15283929336825</c:v>
                </c:pt>
                <c:pt idx="106">
                  <c:v>106.39855781924145</c:v>
                </c:pt>
                <c:pt idx="107">
                  <c:v>106.61086204932676</c:v>
                </c:pt>
                <c:pt idx="108">
                  <c:v>106.76206585282824</c:v>
                </c:pt>
                <c:pt idx="109">
                  <c:v>106.8457826549846</c:v>
                </c:pt>
                <c:pt idx="110">
                  <c:v>106.86632503978436</c:v>
                </c:pt>
                <c:pt idx="111">
                  <c:v>106.83695996407727</c:v>
                </c:pt>
                <c:pt idx="112">
                  <c:v>106.77763724387037</c:v>
                </c:pt>
                <c:pt idx="113">
                  <c:v>106.72088232176347</c:v>
                </c:pt>
                <c:pt idx="114">
                  <c:v>106.69197813289462</c:v>
                </c:pt>
                <c:pt idx="115">
                  <c:v>106.71350813234825</c:v>
                </c:pt>
                <c:pt idx="116">
                  <c:v>106.80999808402758</c:v>
                </c:pt>
                <c:pt idx="117">
                  <c:v>106.9879333241595</c:v>
                </c:pt>
                <c:pt idx="118">
                  <c:v>107.24207949507877</c:v>
                </c:pt>
                <c:pt idx="119">
                  <c:v>107.52687464075517</c:v>
                </c:pt>
                <c:pt idx="120">
                  <c:v>107.78075744776666</c:v>
                </c:pt>
                <c:pt idx="121">
                  <c:v>107.94269333050657</c:v>
                </c:pt>
                <c:pt idx="122">
                  <c:v>107.97314478233302</c:v>
                </c:pt>
                <c:pt idx="123">
                  <c:v>107.87451499890376</c:v>
                </c:pt>
                <c:pt idx="124">
                  <c:v>107.69947676175634</c:v>
                </c:pt>
                <c:pt idx="125">
                  <c:v>107.51815071131304</c:v>
                </c:pt>
                <c:pt idx="126">
                  <c:v>107.40194138704558</c:v>
                </c:pt>
                <c:pt idx="127">
                  <c:v>107.40194138704558</c:v>
                </c:pt>
                <c:pt idx="128">
                  <c:v>107.53033129204351</c:v>
                </c:pt>
                <c:pt idx="129">
                  <c:v>107.75991877857088</c:v>
                </c:pt>
                <c:pt idx="130">
                  <c:v>108.03908452072048</c:v>
                </c:pt>
                <c:pt idx="131">
                  <c:v>108.30027567617037</c:v>
                </c:pt>
                <c:pt idx="132">
                  <c:v>108.48946972335601</c:v>
                </c:pt>
                <c:pt idx="133">
                  <c:v>108.57104669376243</c:v>
                </c:pt>
                <c:pt idx="134">
                  <c:v>108.5226206552363</c:v>
                </c:pt>
                <c:pt idx="135">
                  <c:v>108.35248757086946</c:v>
                </c:pt>
                <c:pt idx="136">
                  <c:v>108.10769081867328</c:v>
                </c:pt>
                <c:pt idx="137">
                  <c:v>107.84389894463492</c:v>
                </c:pt>
                <c:pt idx="138">
                  <c:v>107.61082188633083</c:v>
                </c:pt>
                <c:pt idx="139">
                  <c:v>107.40911805353004</c:v>
                </c:pt>
                <c:pt idx="140">
                  <c:v>107.2505400606132</c:v>
                </c:pt>
                <c:pt idx="141">
                  <c:v>107.14460192874563</c:v>
                </c:pt>
                <c:pt idx="142">
                  <c:v>107.08692523296178</c:v>
                </c:pt>
                <c:pt idx="143">
                  <c:v>107.07194641071207</c:v>
                </c:pt>
                <c:pt idx="144">
                  <c:v>107.08616806172726</c:v>
                </c:pt>
                <c:pt idx="145">
                  <c:v>107.08959179252712</c:v>
                </c:pt>
                <c:pt idx="146">
                  <c:v>107.03514130461261</c:v>
                </c:pt>
                <c:pt idx="147">
                  <c:v>106.92587820341033</c:v>
                </c:pt>
                <c:pt idx="148">
                  <c:v>106.79231978172399</c:v>
                </c:pt>
                <c:pt idx="149">
                  <c:v>106.68802767427943</c:v>
                </c:pt>
                <c:pt idx="150">
                  <c:v>106.63341258392255</c:v>
                </c:pt>
                <c:pt idx="151">
                  <c:v>106.61504295136125</c:v>
                </c:pt>
                <c:pt idx="152">
                  <c:v>106.61148753860748</c:v>
                </c:pt>
                <c:pt idx="153">
                  <c:v>106.58176033752711</c:v>
                </c:pt>
                <c:pt idx="154">
                  <c:v>106.52931799940875</c:v>
                </c:pt>
                <c:pt idx="155">
                  <c:v>106.45972408680217</c:v>
                </c:pt>
                <c:pt idx="156">
                  <c:v>106.38608095411475</c:v>
                </c:pt>
                <c:pt idx="157">
                  <c:v>106.30644629252744</c:v>
                </c:pt>
                <c:pt idx="158">
                  <c:v>106.18872262579085</c:v>
                </c:pt>
                <c:pt idx="159">
                  <c:v>105.99307616286683</c:v>
                </c:pt>
                <c:pt idx="160">
                  <c:v>105.72276603211323</c:v>
                </c:pt>
                <c:pt idx="161">
                  <c:v>105.45429944871361</c:v>
                </c:pt>
                <c:pt idx="162">
                  <c:v>105.2674756766971</c:v>
                </c:pt>
                <c:pt idx="163">
                  <c:v>105.2008116875635</c:v>
                </c:pt>
                <c:pt idx="164">
                  <c:v>105.2565789950165</c:v>
                </c:pt>
                <c:pt idx="165">
                  <c:v>105.39609602511437</c:v>
                </c:pt>
                <c:pt idx="166">
                  <c:v>105.56553777922335</c:v>
                </c:pt>
                <c:pt idx="167">
                  <c:v>105.70627286739428</c:v>
                </c:pt>
                <c:pt idx="168">
                  <c:v>105.78271424160084</c:v>
                </c:pt>
                <c:pt idx="169">
                  <c:v>105.78271424160084</c:v>
                </c:pt>
                <c:pt idx="170">
                  <c:v>105.72240390674021</c:v>
                </c:pt>
                <c:pt idx="171">
                  <c:v>105.62245730377239</c:v>
                </c:pt>
                <c:pt idx="172">
                  <c:v>105.51263455426647</c:v>
                </c:pt>
                <c:pt idx="173">
                  <c:v>105.43217688046768</c:v>
                </c:pt>
                <c:pt idx="174">
                  <c:v>105.40916545903347</c:v>
                </c:pt>
                <c:pt idx="175">
                  <c:v>105.44485126852524</c:v>
                </c:pt>
                <c:pt idx="176">
                  <c:v>105.51263455426647</c:v>
                </c:pt>
                <c:pt idx="177">
                  <c:v>105.57633569943853</c:v>
                </c:pt>
                <c:pt idx="178">
                  <c:v>105.62196349644557</c:v>
                </c:pt>
                <c:pt idx="179">
                  <c:v>105.65310627852963</c:v>
                </c:pt>
                <c:pt idx="180">
                  <c:v>105.68477578842914</c:v>
                </c:pt>
                <c:pt idx="181">
                  <c:v>105.71977026766331</c:v>
                </c:pt>
                <c:pt idx="182">
                  <c:v>105.75512687227048</c:v>
                </c:pt>
                <c:pt idx="183">
                  <c:v>105.79077976127382</c:v>
                </c:pt>
                <c:pt idx="184">
                  <c:v>105.83887659491535</c:v>
                </c:pt>
                <c:pt idx="185">
                  <c:v>105.90560642502589</c:v>
                </c:pt>
                <c:pt idx="186">
                  <c:v>105.98695295201313</c:v>
                </c:pt>
                <c:pt idx="187">
                  <c:v>106.0807105031501</c:v>
                </c:pt>
                <c:pt idx="188">
                  <c:v>106.18259941493709</c:v>
                </c:pt>
                <c:pt idx="189">
                  <c:v>106.28965684341239</c:v>
                </c:pt>
                <c:pt idx="190">
                  <c:v>106.39697763579537</c:v>
                </c:pt>
                <c:pt idx="191">
                  <c:v>106.49659503387849</c:v>
                </c:pt>
                <c:pt idx="192">
                  <c:v>106.56279813617351</c:v>
                </c:pt>
                <c:pt idx="193">
                  <c:v>106.67061273588345</c:v>
                </c:pt>
                <c:pt idx="194">
                  <c:v>106.76361311578597</c:v>
                </c:pt>
                <c:pt idx="195">
                  <c:v>106.82339672283111</c:v>
                </c:pt>
                <c:pt idx="196">
                  <c:v>106.86237458116908</c:v>
                </c:pt>
                <c:pt idx="197">
                  <c:v>106.91350009974913</c:v>
                </c:pt>
                <c:pt idx="198">
                  <c:v>107.02566020393584</c:v>
                </c:pt>
                <c:pt idx="199">
                  <c:v>107.21274733985983</c:v>
                </c:pt>
                <c:pt idx="200">
                  <c:v>107.44470510155641</c:v>
                </c:pt>
                <c:pt idx="201">
                  <c:v>107.68324696094517</c:v>
                </c:pt>
                <c:pt idx="202">
                  <c:v>107.88623469279588</c:v>
                </c:pt>
                <c:pt idx="203">
                  <c:v>108.02078072913615</c:v>
                </c:pt>
                <c:pt idx="204">
                  <c:v>107.97758904827535</c:v>
                </c:pt>
                <c:pt idx="205">
                  <c:v>107.96451961435631</c:v>
                </c:pt>
                <c:pt idx="206">
                  <c:v>107.9048676892649</c:v>
                </c:pt>
                <c:pt idx="207">
                  <c:v>107.82312611641596</c:v>
                </c:pt>
                <c:pt idx="208">
                  <c:v>107.74042984940193</c:v>
                </c:pt>
                <c:pt idx="209">
                  <c:v>107.68861300056425</c:v>
                </c:pt>
                <c:pt idx="210">
                  <c:v>107.68709865809505</c:v>
                </c:pt>
                <c:pt idx="211">
                  <c:v>107.74424862606342</c:v>
                </c:pt>
                <c:pt idx="212">
                  <c:v>107.85262287407716</c:v>
                </c:pt>
                <c:pt idx="213">
                  <c:v>107.97627222873678</c:v>
                </c:pt>
                <c:pt idx="214">
                  <c:v>108.09050632369657</c:v>
                </c:pt>
                <c:pt idx="215">
                  <c:v>108.1900578808028</c:v>
                </c:pt>
                <c:pt idx="216">
                  <c:v>108.26429358228255</c:v>
                </c:pt>
                <c:pt idx="217">
                  <c:v>108.30244842840872</c:v>
                </c:pt>
                <c:pt idx="218">
                  <c:v>108.29665442243966</c:v>
                </c:pt>
                <c:pt idx="219">
                  <c:v>108.24506801702115</c:v>
                </c:pt>
                <c:pt idx="220">
                  <c:v>108.15559012938402</c:v>
                </c:pt>
                <c:pt idx="221">
                  <c:v>108.05807964256248</c:v>
                </c:pt>
                <c:pt idx="222">
                  <c:v>107.96475005777546</c:v>
                </c:pt>
                <c:pt idx="223">
                  <c:v>107.87125587054611</c:v>
                </c:pt>
                <c:pt idx="224">
                  <c:v>107.73832293814043</c:v>
                </c:pt>
                <c:pt idx="225">
                  <c:v>107.51844699570914</c:v>
                </c:pt>
                <c:pt idx="226">
                  <c:v>107.19385097948323</c:v>
                </c:pt>
                <c:pt idx="227">
                  <c:v>106.78804011822396</c:v>
                </c:pt>
                <c:pt idx="228">
                  <c:v>106.35849358478436</c:v>
                </c:pt>
                <c:pt idx="229">
                  <c:v>105.95771955825973</c:v>
                </c:pt>
                <c:pt idx="230">
                  <c:v>105.61896773199561</c:v>
                </c:pt>
                <c:pt idx="231">
                  <c:v>105.34391705090363</c:v>
                </c:pt>
                <c:pt idx="232">
                  <c:v>105.09773763819193</c:v>
                </c:pt>
                <c:pt idx="233">
                  <c:v>104.86650412724163</c:v>
                </c:pt>
                <c:pt idx="234">
                  <c:v>104.63612654899129</c:v>
                </c:pt>
                <c:pt idx="235">
                  <c:v>104.41091748742932</c:v>
                </c:pt>
                <c:pt idx="236">
                  <c:v>104.20941117755918</c:v>
                </c:pt>
                <c:pt idx="237">
                  <c:v>104.04398572304262</c:v>
                </c:pt>
                <c:pt idx="238">
                  <c:v>103.95352022075164</c:v>
                </c:pt>
                <c:pt idx="239">
                  <c:v>103.9744247309244</c:v>
                </c:pt>
                <c:pt idx="240">
                  <c:v>104.12766960471062</c:v>
                </c:pt>
                <c:pt idx="241">
                  <c:v>104.36397287088374</c:v>
                </c:pt>
                <c:pt idx="242">
                  <c:v>104.59668780381489</c:v>
                </c:pt>
                <c:pt idx="243">
                  <c:v>104.7654053071778</c:v>
                </c:pt>
                <c:pt idx="244">
                  <c:v>104.84622510634966</c:v>
                </c:pt>
                <c:pt idx="245">
                  <c:v>104.85034016740721</c:v>
                </c:pt>
                <c:pt idx="246">
                  <c:v>104.80836654461945</c:v>
                </c:pt>
                <c:pt idx="247">
                  <c:v>104.77235153024301</c:v>
                </c:pt>
                <c:pt idx="248">
                  <c:v>104.76138900758554</c:v>
                </c:pt>
                <c:pt idx="249">
                  <c:v>104.79151125452739</c:v>
                </c:pt>
                <c:pt idx="250">
                  <c:v>104.86443013646848</c:v>
                </c:pt>
                <c:pt idx="251">
                  <c:v>104.98031025585145</c:v>
                </c:pt>
                <c:pt idx="252">
                  <c:v>105.1432337532452</c:v>
                </c:pt>
                <c:pt idx="253">
                  <c:v>105.31060151658096</c:v>
                </c:pt>
                <c:pt idx="254">
                  <c:v>105.41031767612957</c:v>
                </c:pt>
                <c:pt idx="255">
                  <c:v>105.39793957246818</c:v>
                </c:pt>
                <c:pt idx="256">
                  <c:v>105.29321949867374</c:v>
                </c:pt>
                <c:pt idx="257">
                  <c:v>105.1811252354638</c:v>
                </c:pt>
                <c:pt idx="258">
                  <c:v>105.14520898255275</c:v>
                </c:pt>
                <c:pt idx="259">
                  <c:v>105.23448934725914</c:v>
                </c:pt>
                <c:pt idx="260">
                  <c:v>105.41864655971027</c:v>
                </c:pt>
                <c:pt idx="261">
                  <c:v>105.62657236483005</c:v>
                </c:pt>
                <c:pt idx="262">
                  <c:v>105.81132214607348</c:v>
                </c:pt>
                <c:pt idx="263">
                  <c:v>105.98668958810555</c:v>
                </c:pt>
                <c:pt idx="264">
                  <c:v>105.97164492487882</c:v>
                </c:pt>
                <c:pt idx="265">
                  <c:v>106.01279553545498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36064"/>
        <c:axId val="129737856"/>
      </c:lineChart>
      <c:dateAx>
        <c:axId val="1297360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29737856"/>
        <c:crosses val="autoZero"/>
        <c:auto val="1"/>
        <c:lblOffset val="100"/>
        <c:baseTimeUnit val="months"/>
      </c:dateAx>
      <c:valAx>
        <c:axId val="129737856"/>
        <c:scaling>
          <c:orientation val="minMax"/>
          <c:max val="125"/>
          <c:min val="90"/>
        </c:scaling>
        <c:delete val="0"/>
        <c:axPos val="l"/>
        <c:majorGridlines/>
        <c:minorGridlines/>
        <c:numFmt formatCode="_(* #,##0_);_(* \(#,##0\);_(* &quot;-&quot;??_);_(@_)" sourceLinked="1"/>
        <c:majorTickMark val="in"/>
        <c:minorTickMark val="in"/>
        <c:tickLblPos val="nextTo"/>
        <c:spPr>
          <a:ln w="9525">
            <a:noFill/>
          </a:ln>
        </c:spPr>
        <c:crossAx val="129736064"/>
        <c:crosses val="autoZero"/>
        <c:crossBetween val="between"/>
        <c:majorUnit val="5"/>
        <c:minorUnit val="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Sheet4!$A$6</c:f>
              <c:strCache>
                <c:ptCount val="1"/>
                <c:pt idx="0">
                  <c:v>Massachusetts</c:v>
                </c:pt>
              </c:strCache>
            </c:strRef>
          </c:tx>
          <c:marker>
            <c:symbol val="none"/>
          </c:marker>
          <c:cat>
            <c:numRef>
              <c:f>Sheet4!$B$5:$JG$5</c:f>
              <c:numCache>
                <c:formatCode>mmm\-yy</c:formatCode>
                <c:ptCount val="266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</c:numCache>
            </c:numRef>
          </c:cat>
          <c:val>
            <c:numRef>
              <c:f>Sheet4!$B$6:$JG$6</c:f>
              <c:numCache>
                <c:formatCode>_(* #,##0_);_(* \(#,##0\);_(* "-"??_);_(@_)</c:formatCode>
                <c:ptCount val="266"/>
                <c:pt idx="0">
                  <c:v>100</c:v>
                </c:pt>
                <c:pt idx="1">
                  <c:v>99.973301483858108</c:v>
                </c:pt>
                <c:pt idx="2">
                  <c:v>99.945812875993141</c:v>
                </c:pt>
                <c:pt idx="3">
                  <c:v>99.891494070032422</c:v>
                </c:pt>
                <c:pt idx="4">
                  <c:v>99.810048781579781</c:v>
                </c:pt>
                <c:pt idx="5">
                  <c:v>99.684621720543262</c:v>
                </c:pt>
                <c:pt idx="6">
                  <c:v>99.511064905376756</c:v>
                </c:pt>
                <c:pt idx="7">
                  <c:v>99.281345736895489</c:v>
                </c:pt>
                <c:pt idx="8">
                  <c:v>98.975086432742458</c:v>
                </c:pt>
                <c:pt idx="9">
                  <c:v>98.584550678129162</c:v>
                </c:pt>
                <c:pt idx="10">
                  <c:v>98.149802707512649</c:v>
                </c:pt>
                <c:pt idx="11">
                  <c:v>97.71643739741144</c:v>
                </c:pt>
                <c:pt idx="12">
                  <c:v>97.32372889055965</c:v>
                </c:pt>
                <c:pt idx="13">
                  <c:v>97.010918409203043</c:v>
                </c:pt>
                <c:pt idx="14">
                  <c:v>96.790054852117862</c:v>
                </c:pt>
                <c:pt idx="15">
                  <c:v>96.64938560492385</c:v>
                </c:pt>
                <c:pt idx="16">
                  <c:v>96.556088940625258</c:v>
                </c:pt>
                <c:pt idx="17">
                  <c:v>96.475631266826426</c:v>
                </c:pt>
                <c:pt idx="18">
                  <c:v>96.3705490676588</c:v>
                </c:pt>
                <c:pt idx="19">
                  <c:v>96.223526166191789</c:v>
                </c:pt>
                <c:pt idx="20">
                  <c:v>96.039599397160032</c:v>
                </c:pt>
                <c:pt idx="21">
                  <c:v>95.832134478878544</c:v>
                </c:pt>
                <c:pt idx="22">
                  <c:v>95.631615783662397</c:v>
                </c:pt>
                <c:pt idx="23">
                  <c:v>95.467441307707162</c:v>
                </c:pt>
                <c:pt idx="24">
                  <c:v>95.377337930789153</c:v>
                </c:pt>
                <c:pt idx="25">
                  <c:v>95.366638772039366</c:v>
                </c:pt>
                <c:pt idx="26">
                  <c:v>95.439195528607627</c:v>
                </c:pt>
                <c:pt idx="27">
                  <c:v>95.573445280551596</c:v>
                </c:pt>
                <c:pt idx="28">
                  <c:v>95.713324436022646</c:v>
                </c:pt>
                <c:pt idx="29">
                  <c:v>95.814719540482656</c:v>
                </c:pt>
                <c:pt idx="30">
                  <c:v>95.858339187693417</c:v>
                </c:pt>
                <c:pt idx="31">
                  <c:v>95.840660885389966</c:v>
                </c:pt>
                <c:pt idx="32">
                  <c:v>95.775741682144726</c:v>
                </c:pt>
                <c:pt idx="33">
                  <c:v>95.707991316891864</c:v>
                </c:pt>
                <c:pt idx="34">
                  <c:v>95.664371669681017</c:v>
                </c:pt>
                <c:pt idx="35">
                  <c:v>95.669671868323263</c:v>
                </c:pt>
                <c:pt idx="36">
                  <c:v>95.74548775324908</c:v>
                </c:pt>
                <c:pt idx="37">
                  <c:v>95.889185685381534</c:v>
                </c:pt>
                <c:pt idx="38">
                  <c:v>96.097638218316831</c:v>
                </c:pt>
                <c:pt idx="39">
                  <c:v>96.351948991678356</c:v>
                </c:pt>
                <c:pt idx="40">
                  <c:v>96.615642104251194</c:v>
                </c:pt>
                <c:pt idx="41">
                  <c:v>96.847138979109317</c:v>
                </c:pt>
                <c:pt idx="42">
                  <c:v>97.018621803502853</c:v>
                </c:pt>
                <c:pt idx="43">
                  <c:v>97.128707916916454</c:v>
                </c:pt>
                <c:pt idx="44">
                  <c:v>97.207025758965457</c:v>
                </c:pt>
                <c:pt idx="45">
                  <c:v>97.276915955968192</c:v>
                </c:pt>
                <c:pt idx="46">
                  <c:v>97.352830602359248</c:v>
                </c:pt>
                <c:pt idx="47">
                  <c:v>97.45241507995398</c:v>
                </c:pt>
                <c:pt idx="48">
                  <c:v>97.570928838413636</c:v>
                </c:pt>
                <c:pt idx="49">
                  <c:v>97.691845792531041</c:v>
                </c:pt>
                <c:pt idx="50">
                  <c:v>97.809371936336987</c:v>
                </c:pt>
                <c:pt idx="51">
                  <c:v>97.928313661146859</c:v>
                </c:pt>
                <c:pt idx="52">
                  <c:v>98.069048749317787</c:v>
                </c:pt>
                <c:pt idx="53">
                  <c:v>98.241189983480524</c:v>
                </c:pt>
                <c:pt idx="54">
                  <c:v>98.448457378831179</c:v>
                </c:pt>
                <c:pt idx="55">
                  <c:v>98.673271394531525</c:v>
                </c:pt>
                <c:pt idx="56">
                  <c:v>98.89495796382829</c:v>
                </c:pt>
                <c:pt idx="57">
                  <c:v>99.097912775190593</c:v>
                </c:pt>
                <c:pt idx="58">
                  <c:v>99.279732632960815</c:v>
                </c:pt>
                <c:pt idx="59">
                  <c:v>99.420731085039549</c:v>
                </c:pt>
                <c:pt idx="60">
                  <c:v>99.502768942284348</c:v>
                </c:pt>
                <c:pt idx="61">
                  <c:v>99.543096540649231</c:v>
                </c:pt>
                <c:pt idx="62">
                  <c:v>99.561038206860488</c:v>
                </c:pt>
                <c:pt idx="63">
                  <c:v>99.568478237252577</c:v>
                </c:pt>
                <c:pt idx="64">
                  <c:v>99.590798328429159</c:v>
                </c:pt>
                <c:pt idx="65">
                  <c:v>99.645380498297683</c:v>
                </c:pt>
                <c:pt idx="66">
                  <c:v>99.741014517277108</c:v>
                </c:pt>
                <c:pt idx="67">
                  <c:v>99.855479055655934</c:v>
                </c:pt>
                <c:pt idx="68">
                  <c:v>99.958651866492872</c:v>
                </c:pt>
                <c:pt idx="69">
                  <c:v>100.0298259625457</c:v>
                </c:pt>
                <c:pt idx="70">
                  <c:v>100.07677057909106</c:v>
                </c:pt>
                <c:pt idx="71">
                  <c:v>100.13112230554032</c:v>
                </c:pt>
                <c:pt idx="72">
                  <c:v>100.22942288408493</c:v>
                </c:pt>
                <c:pt idx="73">
                  <c:v>100.38994318582101</c:v>
                </c:pt>
                <c:pt idx="74">
                  <c:v>100.61024709460229</c:v>
                </c:pt>
                <c:pt idx="75">
                  <c:v>100.87219542128678</c:v>
                </c:pt>
                <c:pt idx="76">
                  <c:v>101.15267798297477</c:v>
                </c:pt>
                <c:pt idx="77">
                  <c:v>101.43240337342823</c:v>
                </c:pt>
                <c:pt idx="78">
                  <c:v>101.70844166917412</c:v>
                </c:pt>
                <c:pt idx="79">
                  <c:v>101.97404417007779</c:v>
                </c:pt>
                <c:pt idx="80">
                  <c:v>102.20751627424353</c:v>
                </c:pt>
                <c:pt idx="81">
                  <c:v>102.39236481695214</c:v>
                </c:pt>
                <c:pt idx="82">
                  <c:v>102.54383198436146</c:v>
                </c:pt>
                <c:pt idx="83">
                  <c:v>102.70155404457836</c:v>
                </c:pt>
                <c:pt idx="84">
                  <c:v>102.88643550777545</c:v>
                </c:pt>
                <c:pt idx="85">
                  <c:v>103.10331568575681</c:v>
                </c:pt>
                <c:pt idx="86">
                  <c:v>103.34070532804938</c:v>
                </c:pt>
                <c:pt idx="87">
                  <c:v>103.57187299802274</c:v>
                </c:pt>
                <c:pt idx="88">
                  <c:v>103.76030987397378</c:v>
                </c:pt>
                <c:pt idx="89">
                  <c:v>103.8975224698795</c:v>
                </c:pt>
                <c:pt idx="90">
                  <c:v>104.01432436293916</c:v>
                </c:pt>
                <c:pt idx="91">
                  <c:v>104.14383356454491</c:v>
                </c:pt>
                <c:pt idx="92">
                  <c:v>104.30748131268456</c:v>
                </c:pt>
                <c:pt idx="93">
                  <c:v>104.50088918239334</c:v>
                </c:pt>
                <c:pt idx="94">
                  <c:v>104.70308682252092</c:v>
                </c:pt>
                <c:pt idx="95">
                  <c:v>104.9066671231641</c:v>
                </c:pt>
                <c:pt idx="96">
                  <c:v>105.09912029870742</c:v>
                </c:pt>
                <c:pt idx="97">
                  <c:v>105.26968134942398</c:v>
                </c:pt>
                <c:pt idx="98">
                  <c:v>105.39563513827591</c:v>
                </c:pt>
                <c:pt idx="99">
                  <c:v>105.4787922921284</c:v>
                </c:pt>
                <c:pt idx="100">
                  <c:v>105.53505340690843</c:v>
                </c:pt>
                <c:pt idx="101">
                  <c:v>105.58081288586925</c:v>
                </c:pt>
                <c:pt idx="102">
                  <c:v>105.63872002507226</c:v>
                </c:pt>
                <c:pt idx="103">
                  <c:v>105.74594205598979</c:v>
                </c:pt>
                <c:pt idx="104">
                  <c:v>105.92121073655638</c:v>
                </c:pt>
                <c:pt idx="105">
                  <c:v>106.15283929336825</c:v>
                </c:pt>
                <c:pt idx="106">
                  <c:v>106.39855781924145</c:v>
                </c:pt>
                <c:pt idx="107">
                  <c:v>106.61086204932676</c:v>
                </c:pt>
                <c:pt idx="108">
                  <c:v>106.76206585282824</c:v>
                </c:pt>
                <c:pt idx="109">
                  <c:v>106.8457826549846</c:v>
                </c:pt>
                <c:pt idx="110">
                  <c:v>106.86632503978436</c:v>
                </c:pt>
                <c:pt idx="111">
                  <c:v>106.83695996407727</c:v>
                </c:pt>
                <c:pt idx="112">
                  <c:v>106.77763724387037</c:v>
                </c:pt>
                <c:pt idx="113">
                  <c:v>106.72088232176347</c:v>
                </c:pt>
                <c:pt idx="114">
                  <c:v>106.69197813289462</c:v>
                </c:pt>
                <c:pt idx="115">
                  <c:v>106.71350813234825</c:v>
                </c:pt>
                <c:pt idx="116">
                  <c:v>106.80999808402758</c:v>
                </c:pt>
                <c:pt idx="117">
                  <c:v>106.9879333241595</c:v>
                </c:pt>
                <c:pt idx="118">
                  <c:v>107.24207949507877</c:v>
                </c:pt>
                <c:pt idx="119">
                  <c:v>107.52687464075517</c:v>
                </c:pt>
                <c:pt idx="120">
                  <c:v>107.78075744776666</c:v>
                </c:pt>
                <c:pt idx="121">
                  <c:v>107.94269333050657</c:v>
                </c:pt>
                <c:pt idx="122">
                  <c:v>107.97314478233302</c:v>
                </c:pt>
                <c:pt idx="123">
                  <c:v>107.87451499890376</c:v>
                </c:pt>
                <c:pt idx="124">
                  <c:v>107.69947676175634</c:v>
                </c:pt>
                <c:pt idx="125">
                  <c:v>107.51815071131304</c:v>
                </c:pt>
                <c:pt idx="126">
                  <c:v>107.40194138704558</c:v>
                </c:pt>
                <c:pt idx="127">
                  <c:v>107.40194138704558</c:v>
                </c:pt>
                <c:pt idx="128">
                  <c:v>107.53033129204351</c:v>
                </c:pt>
                <c:pt idx="129">
                  <c:v>107.75991877857088</c:v>
                </c:pt>
                <c:pt idx="130">
                  <c:v>108.03908452072048</c:v>
                </c:pt>
                <c:pt idx="131">
                  <c:v>108.30027567617037</c:v>
                </c:pt>
                <c:pt idx="132">
                  <c:v>108.48946972335601</c:v>
                </c:pt>
                <c:pt idx="133">
                  <c:v>108.57104669376243</c:v>
                </c:pt>
                <c:pt idx="134">
                  <c:v>108.5226206552363</c:v>
                </c:pt>
                <c:pt idx="135">
                  <c:v>108.35248757086946</c:v>
                </c:pt>
                <c:pt idx="136">
                  <c:v>108.10769081867328</c:v>
                </c:pt>
                <c:pt idx="137">
                  <c:v>107.84389894463492</c:v>
                </c:pt>
                <c:pt idx="138">
                  <c:v>107.61082188633083</c:v>
                </c:pt>
                <c:pt idx="139">
                  <c:v>107.40911805353004</c:v>
                </c:pt>
                <c:pt idx="140">
                  <c:v>107.2505400606132</c:v>
                </c:pt>
                <c:pt idx="141">
                  <c:v>107.14460192874563</c:v>
                </c:pt>
                <c:pt idx="142">
                  <c:v>107.08692523296178</c:v>
                </c:pt>
                <c:pt idx="143">
                  <c:v>107.07194641071207</c:v>
                </c:pt>
                <c:pt idx="144">
                  <c:v>107.08616806172726</c:v>
                </c:pt>
                <c:pt idx="145">
                  <c:v>107.08959179252712</c:v>
                </c:pt>
                <c:pt idx="146">
                  <c:v>107.03514130461261</c:v>
                </c:pt>
                <c:pt idx="147">
                  <c:v>106.92587820341033</c:v>
                </c:pt>
                <c:pt idx="148">
                  <c:v>106.79231978172399</c:v>
                </c:pt>
                <c:pt idx="149">
                  <c:v>106.68802767427943</c:v>
                </c:pt>
                <c:pt idx="150">
                  <c:v>106.63341258392255</c:v>
                </c:pt>
                <c:pt idx="151">
                  <c:v>106.61504295136125</c:v>
                </c:pt>
                <c:pt idx="152">
                  <c:v>106.61148753860748</c:v>
                </c:pt>
                <c:pt idx="153">
                  <c:v>106.58176033752711</c:v>
                </c:pt>
                <c:pt idx="154">
                  <c:v>106.52931799940875</c:v>
                </c:pt>
                <c:pt idx="155">
                  <c:v>106.45972408680217</c:v>
                </c:pt>
                <c:pt idx="156">
                  <c:v>106.38608095411475</c:v>
                </c:pt>
                <c:pt idx="157">
                  <c:v>106.30644629252744</c:v>
                </c:pt>
                <c:pt idx="158">
                  <c:v>106.18872262579085</c:v>
                </c:pt>
                <c:pt idx="159">
                  <c:v>105.99307616286683</c:v>
                </c:pt>
                <c:pt idx="160">
                  <c:v>105.72276603211323</c:v>
                </c:pt>
                <c:pt idx="161">
                  <c:v>105.45429944871361</c:v>
                </c:pt>
                <c:pt idx="162">
                  <c:v>105.2674756766971</c:v>
                </c:pt>
                <c:pt idx="163">
                  <c:v>105.2008116875635</c:v>
                </c:pt>
                <c:pt idx="164">
                  <c:v>105.2565789950165</c:v>
                </c:pt>
                <c:pt idx="165">
                  <c:v>105.39609602511437</c:v>
                </c:pt>
                <c:pt idx="166">
                  <c:v>105.56553777922335</c:v>
                </c:pt>
                <c:pt idx="167">
                  <c:v>105.70627286739428</c:v>
                </c:pt>
                <c:pt idx="168">
                  <c:v>105.78271424160084</c:v>
                </c:pt>
                <c:pt idx="169">
                  <c:v>105.78271424160084</c:v>
                </c:pt>
                <c:pt idx="170">
                  <c:v>105.72240390674021</c:v>
                </c:pt>
                <c:pt idx="171">
                  <c:v>105.62245730377239</c:v>
                </c:pt>
                <c:pt idx="172">
                  <c:v>105.51263455426647</c:v>
                </c:pt>
                <c:pt idx="173">
                  <c:v>105.43217688046768</c:v>
                </c:pt>
                <c:pt idx="174">
                  <c:v>105.40916545903347</c:v>
                </c:pt>
                <c:pt idx="175">
                  <c:v>105.44485126852524</c:v>
                </c:pt>
                <c:pt idx="176">
                  <c:v>105.51263455426647</c:v>
                </c:pt>
                <c:pt idx="177">
                  <c:v>105.57633569943853</c:v>
                </c:pt>
                <c:pt idx="178">
                  <c:v>105.62196349644557</c:v>
                </c:pt>
                <c:pt idx="179">
                  <c:v>105.65310627852963</c:v>
                </c:pt>
                <c:pt idx="180">
                  <c:v>105.68477578842914</c:v>
                </c:pt>
                <c:pt idx="181">
                  <c:v>105.71977026766331</c:v>
                </c:pt>
                <c:pt idx="182">
                  <c:v>105.75512687227048</c:v>
                </c:pt>
                <c:pt idx="183">
                  <c:v>105.79077976127382</c:v>
                </c:pt>
                <c:pt idx="184">
                  <c:v>105.83887659491535</c:v>
                </c:pt>
                <c:pt idx="185">
                  <c:v>105.90560642502589</c:v>
                </c:pt>
                <c:pt idx="186">
                  <c:v>105.98695295201313</c:v>
                </c:pt>
                <c:pt idx="187">
                  <c:v>106.0807105031501</c:v>
                </c:pt>
                <c:pt idx="188">
                  <c:v>106.18259941493709</c:v>
                </c:pt>
                <c:pt idx="189">
                  <c:v>106.28965684341239</c:v>
                </c:pt>
                <c:pt idx="190">
                  <c:v>106.39697763579537</c:v>
                </c:pt>
                <c:pt idx="191">
                  <c:v>106.49659503387849</c:v>
                </c:pt>
                <c:pt idx="192">
                  <c:v>106.56279813617351</c:v>
                </c:pt>
                <c:pt idx="193">
                  <c:v>106.67061273588345</c:v>
                </c:pt>
                <c:pt idx="194">
                  <c:v>106.76361311578597</c:v>
                </c:pt>
                <c:pt idx="195">
                  <c:v>106.82339672283111</c:v>
                </c:pt>
                <c:pt idx="196">
                  <c:v>106.86237458116908</c:v>
                </c:pt>
                <c:pt idx="197">
                  <c:v>106.91350009974913</c:v>
                </c:pt>
                <c:pt idx="198">
                  <c:v>107.02566020393584</c:v>
                </c:pt>
                <c:pt idx="199">
                  <c:v>107.21274733985983</c:v>
                </c:pt>
                <c:pt idx="200">
                  <c:v>107.44470510155641</c:v>
                </c:pt>
                <c:pt idx="201">
                  <c:v>107.68324696094517</c:v>
                </c:pt>
                <c:pt idx="202">
                  <c:v>107.88623469279588</c:v>
                </c:pt>
                <c:pt idx="203">
                  <c:v>108.02078072913615</c:v>
                </c:pt>
                <c:pt idx="204">
                  <c:v>107.97758904827535</c:v>
                </c:pt>
                <c:pt idx="205">
                  <c:v>107.96451961435631</c:v>
                </c:pt>
                <c:pt idx="206">
                  <c:v>107.9048676892649</c:v>
                </c:pt>
                <c:pt idx="207">
                  <c:v>107.82312611641596</c:v>
                </c:pt>
                <c:pt idx="208">
                  <c:v>107.74042984940193</c:v>
                </c:pt>
                <c:pt idx="209">
                  <c:v>107.68861300056425</c:v>
                </c:pt>
                <c:pt idx="210">
                  <c:v>107.68709865809505</c:v>
                </c:pt>
                <c:pt idx="211">
                  <c:v>107.74424862606342</c:v>
                </c:pt>
                <c:pt idx="212">
                  <c:v>107.85262287407716</c:v>
                </c:pt>
                <c:pt idx="213">
                  <c:v>107.97627222873678</c:v>
                </c:pt>
                <c:pt idx="214">
                  <c:v>108.09050632369657</c:v>
                </c:pt>
                <c:pt idx="215">
                  <c:v>108.1900578808028</c:v>
                </c:pt>
                <c:pt idx="216">
                  <c:v>108.26429358228255</c:v>
                </c:pt>
                <c:pt idx="217">
                  <c:v>108.30244842840872</c:v>
                </c:pt>
                <c:pt idx="218">
                  <c:v>108.29665442243966</c:v>
                </c:pt>
                <c:pt idx="219">
                  <c:v>108.24506801702115</c:v>
                </c:pt>
                <c:pt idx="220">
                  <c:v>108.15559012938402</c:v>
                </c:pt>
                <c:pt idx="221">
                  <c:v>108.05807964256248</c:v>
                </c:pt>
                <c:pt idx="222">
                  <c:v>107.96475005777546</c:v>
                </c:pt>
                <c:pt idx="223">
                  <c:v>107.87125587054611</c:v>
                </c:pt>
                <c:pt idx="224">
                  <c:v>107.73832293814043</c:v>
                </c:pt>
                <c:pt idx="225">
                  <c:v>107.51844699570914</c:v>
                </c:pt>
                <c:pt idx="226">
                  <c:v>107.19385097948323</c:v>
                </c:pt>
                <c:pt idx="227">
                  <c:v>106.78804011822396</c:v>
                </c:pt>
                <c:pt idx="228">
                  <c:v>106.35849358478436</c:v>
                </c:pt>
                <c:pt idx="229">
                  <c:v>105.95771955825973</c:v>
                </c:pt>
                <c:pt idx="230">
                  <c:v>105.61896773199561</c:v>
                </c:pt>
                <c:pt idx="231">
                  <c:v>105.34391705090363</c:v>
                </c:pt>
                <c:pt idx="232">
                  <c:v>105.09773763819193</c:v>
                </c:pt>
                <c:pt idx="233">
                  <c:v>104.86650412724163</c:v>
                </c:pt>
                <c:pt idx="234">
                  <c:v>104.63612654899129</c:v>
                </c:pt>
                <c:pt idx="235">
                  <c:v>104.41091748742932</c:v>
                </c:pt>
                <c:pt idx="236">
                  <c:v>104.20941117755918</c:v>
                </c:pt>
                <c:pt idx="237">
                  <c:v>104.04398572304262</c:v>
                </c:pt>
                <c:pt idx="238">
                  <c:v>103.95352022075164</c:v>
                </c:pt>
                <c:pt idx="239">
                  <c:v>103.9744247309244</c:v>
                </c:pt>
                <c:pt idx="240">
                  <c:v>104.12766960471062</c:v>
                </c:pt>
                <c:pt idx="241">
                  <c:v>104.36397287088374</c:v>
                </c:pt>
                <c:pt idx="242">
                  <c:v>104.59668780381489</c:v>
                </c:pt>
                <c:pt idx="243">
                  <c:v>104.7654053071778</c:v>
                </c:pt>
                <c:pt idx="244">
                  <c:v>104.84622510634966</c:v>
                </c:pt>
                <c:pt idx="245">
                  <c:v>104.85034016740721</c:v>
                </c:pt>
                <c:pt idx="246">
                  <c:v>104.80836654461945</c:v>
                </c:pt>
                <c:pt idx="247">
                  <c:v>104.77235153024301</c:v>
                </c:pt>
                <c:pt idx="248">
                  <c:v>104.76138900758554</c:v>
                </c:pt>
                <c:pt idx="249">
                  <c:v>104.79151125452739</c:v>
                </c:pt>
                <c:pt idx="250">
                  <c:v>104.86443013646848</c:v>
                </c:pt>
                <c:pt idx="251">
                  <c:v>104.98031025585145</c:v>
                </c:pt>
                <c:pt idx="252">
                  <c:v>105.1432337532452</c:v>
                </c:pt>
                <c:pt idx="253">
                  <c:v>105.31060151658096</c:v>
                </c:pt>
                <c:pt idx="254">
                  <c:v>105.41031767612957</c:v>
                </c:pt>
                <c:pt idx="255">
                  <c:v>105.39793957246818</c:v>
                </c:pt>
                <c:pt idx="256">
                  <c:v>105.29321949867374</c:v>
                </c:pt>
                <c:pt idx="257">
                  <c:v>105.1811252354638</c:v>
                </c:pt>
                <c:pt idx="258">
                  <c:v>105.14520898255275</c:v>
                </c:pt>
                <c:pt idx="259">
                  <c:v>105.23448934725914</c:v>
                </c:pt>
                <c:pt idx="260">
                  <c:v>105.41864655971027</c:v>
                </c:pt>
                <c:pt idx="261">
                  <c:v>105.62657236483005</c:v>
                </c:pt>
                <c:pt idx="262">
                  <c:v>105.81132214607348</c:v>
                </c:pt>
                <c:pt idx="263">
                  <c:v>105.98668958810555</c:v>
                </c:pt>
                <c:pt idx="264">
                  <c:v>105.97164492487882</c:v>
                </c:pt>
                <c:pt idx="265">
                  <c:v>106.01279553545498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Sheet4!$A$7</c:f>
              <c:strCache>
                <c:ptCount val="1"/>
                <c:pt idx="0">
                  <c:v>Rest of USA</c:v>
                </c:pt>
              </c:strCache>
            </c:strRef>
          </c:tx>
          <c:marker>
            <c:symbol val="none"/>
          </c:marker>
          <c:cat>
            <c:numRef>
              <c:f>Sheet4!$B$5:$JG$5</c:f>
              <c:numCache>
                <c:formatCode>mmm\-yy</c:formatCode>
                <c:ptCount val="266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</c:numCache>
            </c:numRef>
          </c:cat>
          <c:val>
            <c:numRef>
              <c:f>Sheet4!$B$7:$JG$7</c:f>
              <c:numCache>
                <c:formatCode>_(* #,##0_);_(* \(#,##0\);_(* "-"??_);_(@_)</c:formatCode>
                <c:ptCount val="266"/>
                <c:pt idx="0">
                  <c:v>100</c:v>
                </c:pt>
                <c:pt idx="1">
                  <c:v>100.23866902131252</c:v>
                </c:pt>
                <c:pt idx="2">
                  <c:v>100.45544660636648</c:v>
                </c:pt>
                <c:pt idx="3">
                  <c:v>100.62238611272404</c:v>
                </c:pt>
                <c:pt idx="4">
                  <c:v>100.73396115439917</c:v>
                </c:pt>
                <c:pt idx="5">
                  <c:v>100.77605180229745</c:v>
                </c:pt>
                <c:pt idx="6">
                  <c:v>100.73998970460171</c:v>
                </c:pt>
                <c:pt idx="7">
                  <c:v>100.65552035227714</c:v>
                </c:pt>
                <c:pt idx="8">
                  <c:v>100.50493643761851</c:v>
                </c:pt>
                <c:pt idx="9">
                  <c:v>100.30176113977794</c:v>
                </c:pt>
                <c:pt idx="10">
                  <c:v>100.08938437057554</c:v>
                </c:pt>
                <c:pt idx="11">
                  <c:v>99.901914602538199</c:v>
                </c:pt>
                <c:pt idx="12">
                  <c:v>99.75879350163045</c:v>
                </c:pt>
                <c:pt idx="13">
                  <c:v>99.680898717106189</c:v>
                </c:pt>
                <c:pt idx="14">
                  <c:v>99.669771996293036</c:v>
                </c:pt>
                <c:pt idx="15">
                  <c:v>99.713192863441648</c:v>
                </c:pt>
                <c:pt idx="16">
                  <c:v>99.794101493131976</c:v>
                </c:pt>
                <c:pt idx="17">
                  <c:v>99.880872718069782</c:v>
                </c:pt>
                <c:pt idx="18">
                  <c:v>99.945980372361248</c:v>
                </c:pt>
                <c:pt idx="19">
                  <c:v>99.970697342204687</c:v>
                </c:pt>
                <c:pt idx="20">
                  <c:v>99.955476779212972</c:v>
                </c:pt>
                <c:pt idx="21">
                  <c:v>99.910821998280326</c:v>
                </c:pt>
                <c:pt idx="22">
                  <c:v>99.859824814510048</c:v>
                </c:pt>
                <c:pt idx="23">
                  <c:v>99.830861805456706</c:v>
                </c:pt>
                <c:pt idx="24">
                  <c:v>99.860333857687834</c:v>
                </c:pt>
                <c:pt idx="25">
                  <c:v>99.962803733467112</c:v>
                </c:pt>
                <c:pt idx="26">
                  <c:v>100.14641612363992</c:v>
                </c:pt>
                <c:pt idx="27">
                  <c:v>100.39191079486079</c:v>
                </c:pt>
                <c:pt idx="28">
                  <c:v>100.63971507752696</c:v>
                </c:pt>
                <c:pt idx="29">
                  <c:v>100.83975012927719</c:v>
                </c:pt>
                <c:pt idx="30">
                  <c:v>100.91809548580348</c:v>
                </c:pt>
                <c:pt idx="31">
                  <c:v>100.98835892201095</c:v>
                </c:pt>
                <c:pt idx="32">
                  <c:v>101.01000099590169</c:v>
                </c:pt>
                <c:pt idx="33">
                  <c:v>101.02531958410003</c:v>
                </c:pt>
                <c:pt idx="34">
                  <c:v>101.0499651847142</c:v>
                </c:pt>
                <c:pt idx="35">
                  <c:v>101.03751512361266</c:v>
                </c:pt>
                <c:pt idx="36">
                  <c:v>101.14386645362291</c:v>
                </c:pt>
                <c:pt idx="37">
                  <c:v>101.30486167706098</c:v>
                </c:pt>
                <c:pt idx="38">
                  <c:v>101.52569956935463</c:v>
                </c:pt>
                <c:pt idx="39">
                  <c:v>101.79503844213251</c:v>
                </c:pt>
                <c:pt idx="40">
                  <c:v>102.07852991907299</c:v>
                </c:pt>
                <c:pt idx="41">
                  <c:v>102.33920129990366</c:v>
                </c:pt>
                <c:pt idx="42">
                  <c:v>102.55180249523679</c:v>
                </c:pt>
                <c:pt idx="43">
                  <c:v>102.71536873067105</c:v>
                </c:pt>
                <c:pt idx="44">
                  <c:v>102.86648662474431</c:v>
                </c:pt>
                <c:pt idx="45">
                  <c:v>103.02664691418623</c:v>
                </c:pt>
                <c:pt idx="46">
                  <c:v>103.21627151702725</c:v>
                </c:pt>
                <c:pt idx="47">
                  <c:v>103.41534437398681</c:v>
                </c:pt>
                <c:pt idx="48">
                  <c:v>103.62480188374865</c:v>
                </c:pt>
                <c:pt idx="49">
                  <c:v>103.82522903632503</c:v>
                </c:pt>
                <c:pt idx="50">
                  <c:v>104.01129377640206</c:v>
                </c:pt>
                <c:pt idx="51">
                  <c:v>104.18687755821063</c:v>
                </c:pt>
                <c:pt idx="52">
                  <c:v>104.37532843818371</c:v>
                </c:pt>
                <c:pt idx="53">
                  <c:v>104.59467187601277</c:v>
                </c:pt>
                <c:pt idx="54">
                  <c:v>104.85643185255809</c:v>
                </c:pt>
                <c:pt idx="55">
                  <c:v>105.1485031146821</c:v>
                </c:pt>
                <c:pt idx="56">
                  <c:v>105.45731003114817</c:v>
                </c:pt>
                <c:pt idx="57">
                  <c:v>105.76396899177246</c:v>
                </c:pt>
                <c:pt idx="58">
                  <c:v>106.05572812100166</c:v>
                </c:pt>
                <c:pt idx="59">
                  <c:v>106.29713238952485</c:v>
                </c:pt>
                <c:pt idx="60">
                  <c:v>106.45379386698926</c:v>
                </c:pt>
                <c:pt idx="61">
                  <c:v>106.53245221628019</c:v>
                </c:pt>
                <c:pt idx="62">
                  <c:v>106.55487849182335</c:v>
                </c:pt>
                <c:pt idx="63">
                  <c:v>106.5394421014031</c:v>
                </c:pt>
                <c:pt idx="64">
                  <c:v>106.52662831519311</c:v>
                </c:pt>
                <c:pt idx="65">
                  <c:v>106.54937016311165</c:v>
                </c:pt>
                <c:pt idx="66">
                  <c:v>106.62797348070779</c:v>
                </c:pt>
                <c:pt idx="67">
                  <c:v>106.74635009592454</c:v>
                </c:pt>
                <c:pt idx="68">
                  <c:v>106.87549486606733</c:v>
                </c:pt>
                <c:pt idx="69">
                  <c:v>106.99206059457379</c:v>
                </c:pt>
                <c:pt idx="70">
                  <c:v>107.09528371667695</c:v>
                </c:pt>
                <c:pt idx="71">
                  <c:v>107.20469102549484</c:v>
                </c:pt>
                <c:pt idx="72">
                  <c:v>107.23909787299228</c:v>
                </c:pt>
                <c:pt idx="73">
                  <c:v>107.42347210819138</c:v>
                </c:pt>
                <c:pt idx="74">
                  <c:v>107.64725763564344</c:v>
                </c:pt>
                <c:pt idx="75">
                  <c:v>107.89046849152571</c:v>
                </c:pt>
                <c:pt idx="76">
                  <c:v>108.13347813777342</c:v>
                </c:pt>
                <c:pt idx="77">
                  <c:v>108.37285311254699</c:v>
                </c:pt>
                <c:pt idx="78">
                  <c:v>108.62264713493209</c:v>
                </c:pt>
                <c:pt idx="79">
                  <c:v>108.88578720320128</c:v>
                </c:pt>
                <c:pt idx="80">
                  <c:v>109.13511259630948</c:v>
                </c:pt>
                <c:pt idx="81">
                  <c:v>109.34418660394761</c:v>
                </c:pt>
                <c:pt idx="82">
                  <c:v>109.51583819918123</c:v>
                </c:pt>
                <c:pt idx="83">
                  <c:v>109.67913787484336</c:v>
                </c:pt>
                <c:pt idx="84">
                  <c:v>109.85305436827062</c:v>
                </c:pt>
                <c:pt idx="85">
                  <c:v>110.04846331816802</c:v>
                </c:pt>
                <c:pt idx="86">
                  <c:v>110.26255638835516</c:v>
                </c:pt>
                <c:pt idx="87">
                  <c:v>110.48141743898347</c:v>
                </c:pt>
                <c:pt idx="88">
                  <c:v>110.66899555067025</c:v>
                </c:pt>
                <c:pt idx="89">
                  <c:v>110.81891134615798</c:v>
                </c:pt>
                <c:pt idx="90">
                  <c:v>110.95765398784006</c:v>
                </c:pt>
                <c:pt idx="91">
                  <c:v>111.11560011143226</c:v>
                </c:pt>
                <c:pt idx="92">
                  <c:v>111.31098928431442</c:v>
                </c:pt>
                <c:pt idx="93">
                  <c:v>111.53370083384534</c:v>
                </c:pt>
                <c:pt idx="94">
                  <c:v>111.75399270854118</c:v>
                </c:pt>
                <c:pt idx="95">
                  <c:v>111.96392658641199</c:v>
                </c:pt>
                <c:pt idx="96">
                  <c:v>112.15011858728337</c:v>
                </c:pt>
                <c:pt idx="97">
                  <c:v>112.30598898413365</c:v>
                </c:pt>
                <c:pt idx="98">
                  <c:v>112.41144003001021</c:v>
                </c:pt>
                <c:pt idx="99">
                  <c:v>112.46700398458717</c:v>
                </c:pt>
                <c:pt idx="100">
                  <c:v>112.48906997450267</c:v>
                </c:pt>
                <c:pt idx="101">
                  <c:v>112.50206949268291</c:v>
                </c:pt>
                <c:pt idx="102">
                  <c:v>112.4751770511503</c:v>
                </c:pt>
                <c:pt idx="103">
                  <c:v>112.65076599218038</c:v>
                </c:pt>
                <c:pt idx="104">
                  <c:v>112.86092859553318</c:v>
                </c:pt>
                <c:pt idx="105">
                  <c:v>113.15803439787037</c:v>
                </c:pt>
                <c:pt idx="106">
                  <c:v>113.48461397217937</c:v>
                </c:pt>
                <c:pt idx="107">
                  <c:v>113.78008172172298</c:v>
                </c:pt>
                <c:pt idx="108">
                  <c:v>114.0045775019872</c:v>
                </c:pt>
                <c:pt idx="109">
                  <c:v>114.14726694803809</c:v>
                </c:pt>
                <c:pt idx="110">
                  <c:v>114.21010454491469</c:v>
                </c:pt>
                <c:pt idx="111">
                  <c:v>114.2103298309157</c:v>
                </c:pt>
                <c:pt idx="112">
                  <c:v>114.17097357035776</c:v>
                </c:pt>
                <c:pt idx="113">
                  <c:v>114.13778171949924</c:v>
                </c:pt>
                <c:pt idx="114">
                  <c:v>114.14747675637474</c:v>
                </c:pt>
                <c:pt idx="115">
                  <c:v>114.23250588422098</c:v>
                </c:pt>
                <c:pt idx="116">
                  <c:v>114.42250367074308</c:v>
                </c:pt>
                <c:pt idx="117">
                  <c:v>114.71506849838057</c:v>
                </c:pt>
                <c:pt idx="118">
                  <c:v>115.08817909047021</c:v>
                </c:pt>
                <c:pt idx="119">
                  <c:v>115.47821966757452</c:v>
                </c:pt>
                <c:pt idx="120">
                  <c:v>115.81159307659317</c:v>
                </c:pt>
                <c:pt idx="121">
                  <c:v>116.10019562219772</c:v>
                </c:pt>
                <c:pt idx="122">
                  <c:v>116.16203834921488</c:v>
                </c:pt>
                <c:pt idx="123">
                  <c:v>116.05161811326275</c:v>
                </c:pt>
                <c:pt idx="124">
                  <c:v>115.84373760550801</c:v>
                </c:pt>
                <c:pt idx="125">
                  <c:v>115.61459078715428</c:v>
                </c:pt>
                <c:pt idx="126">
                  <c:v>115.45976771224767</c:v>
                </c:pt>
                <c:pt idx="127">
                  <c:v>115.44633997869138</c:v>
                </c:pt>
                <c:pt idx="128">
                  <c:v>115.60493874379041</c:v>
                </c:pt>
                <c:pt idx="129">
                  <c:v>115.91760131838056</c:v>
                </c:pt>
                <c:pt idx="130">
                  <c:v>116.30822316776229</c:v>
                </c:pt>
                <c:pt idx="131">
                  <c:v>116.65095970374651</c:v>
                </c:pt>
                <c:pt idx="132">
                  <c:v>116.88431472701983</c:v>
                </c:pt>
                <c:pt idx="133">
                  <c:v>116.95116275866252</c:v>
                </c:pt>
                <c:pt idx="134">
                  <c:v>116.82539039957287</c:v>
                </c:pt>
                <c:pt idx="135">
                  <c:v>116.53403368961266</c:v>
                </c:pt>
                <c:pt idx="136">
                  <c:v>116.16186895477907</c:v>
                </c:pt>
                <c:pt idx="137">
                  <c:v>115.80724643256605</c:v>
                </c:pt>
                <c:pt idx="138">
                  <c:v>115.55048144220325</c:v>
                </c:pt>
                <c:pt idx="139">
                  <c:v>115.39689486069148</c:v>
                </c:pt>
                <c:pt idx="140">
                  <c:v>115.33686216051436</c:v>
                </c:pt>
                <c:pt idx="141">
                  <c:v>115.22928121607106</c:v>
                </c:pt>
                <c:pt idx="142">
                  <c:v>115.30568412574128</c:v>
                </c:pt>
                <c:pt idx="143">
                  <c:v>115.40905772513528</c:v>
                </c:pt>
                <c:pt idx="144">
                  <c:v>115.51872987398475</c:v>
                </c:pt>
                <c:pt idx="145">
                  <c:v>115.59081967456697</c:v>
                </c:pt>
                <c:pt idx="146">
                  <c:v>115.59484300738652</c:v>
                </c:pt>
                <c:pt idx="147">
                  <c:v>115.53448097691026</c:v>
                </c:pt>
                <c:pt idx="148">
                  <c:v>115.44740621778014</c:v>
                </c:pt>
                <c:pt idx="149">
                  <c:v>115.39942889826771</c:v>
                </c:pt>
                <c:pt idx="150">
                  <c:v>115.41775187305957</c:v>
                </c:pt>
                <c:pt idx="151">
                  <c:v>115.49672837433673</c:v>
                </c:pt>
                <c:pt idx="152">
                  <c:v>115.62265293045741</c:v>
                </c:pt>
                <c:pt idx="153">
                  <c:v>115.75828972085844</c:v>
                </c:pt>
                <c:pt idx="154">
                  <c:v>115.89068222087077</c:v>
                </c:pt>
                <c:pt idx="155">
                  <c:v>116.0045660141209</c:v>
                </c:pt>
                <c:pt idx="156">
                  <c:v>116.10268408665152</c:v>
                </c:pt>
                <c:pt idx="157">
                  <c:v>116.17522875858683</c:v>
                </c:pt>
                <c:pt idx="158">
                  <c:v>116.18403984886301</c:v>
                </c:pt>
                <c:pt idx="159">
                  <c:v>116.08399652688088</c:v>
                </c:pt>
                <c:pt idx="160">
                  <c:v>115.89039760382363</c:v>
                </c:pt>
                <c:pt idx="161">
                  <c:v>115.69432913345764</c:v>
                </c:pt>
                <c:pt idx="162">
                  <c:v>115.59867974836557</c:v>
                </c:pt>
                <c:pt idx="163">
                  <c:v>115.64871989656646</c:v>
                </c:pt>
                <c:pt idx="164">
                  <c:v>115.84958214348063</c:v>
                </c:pt>
                <c:pt idx="165">
                  <c:v>116.15705970056671</c:v>
                </c:pt>
                <c:pt idx="166">
                  <c:v>116.50044629844695</c:v>
                </c:pt>
                <c:pt idx="167">
                  <c:v>116.80509058311569</c:v>
                </c:pt>
                <c:pt idx="168">
                  <c:v>117.02299889752585</c:v>
                </c:pt>
                <c:pt idx="169">
                  <c:v>117.14653473413988</c:v>
                </c:pt>
                <c:pt idx="170">
                  <c:v>117.19909172251251</c:v>
                </c:pt>
                <c:pt idx="171">
                  <c:v>117.20353553187593</c:v>
                </c:pt>
                <c:pt idx="172">
                  <c:v>117.19994127430257</c:v>
                </c:pt>
                <c:pt idx="173">
                  <c:v>117.23483136887094</c:v>
                </c:pt>
                <c:pt idx="174">
                  <c:v>117.34264361840685</c:v>
                </c:pt>
                <c:pt idx="175">
                  <c:v>117.52830593921485</c:v>
                </c:pt>
                <c:pt idx="176">
                  <c:v>117.76484678170092</c:v>
                </c:pt>
                <c:pt idx="177">
                  <c:v>118.00965527647588</c:v>
                </c:pt>
                <c:pt idx="178">
                  <c:v>118.23450188379512</c:v>
                </c:pt>
                <c:pt idx="179">
                  <c:v>118.43600043468155</c:v>
                </c:pt>
                <c:pt idx="180">
                  <c:v>118.62451322531159</c:v>
                </c:pt>
                <c:pt idx="181">
                  <c:v>118.80526482721964</c:v>
                </c:pt>
                <c:pt idx="182">
                  <c:v>118.97551311423345</c:v>
                </c:pt>
                <c:pt idx="183">
                  <c:v>119.13655563053427</c:v>
                </c:pt>
                <c:pt idx="184">
                  <c:v>119.30680993663972</c:v>
                </c:pt>
                <c:pt idx="185">
                  <c:v>119.49426938623451</c:v>
                </c:pt>
                <c:pt idx="186">
                  <c:v>119.69792105218394</c:v>
                </c:pt>
                <c:pt idx="187">
                  <c:v>119.92027919504933</c:v>
                </c:pt>
                <c:pt idx="188">
                  <c:v>120.03046038707679</c:v>
                </c:pt>
                <c:pt idx="189">
                  <c:v>120.28232325724217</c:v>
                </c:pt>
                <c:pt idx="190">
                  <c:v>120.53680615200683</c:v>
                </c:pt>
                <c:pt idx="191">
                  <c:v>120.7715705025918</c:v>
                </c:pt>
                <c:pt idx="192">
                  <c:v>120.92132206286514</c:v>
                </c:pt>
                <c:pt idx="193">
                  <c:v>121.13086040042879</c:v>
                </c:pt>
                <c:pt idx="194">
                  <c:v>121.29926340592306</c:v>
                </c:pt>
                <c:pt idx="195">
                  <c:v>121.40346248074047</c:v>
                </c:pt>
                <c:pt idx="196">
                  <c:v>121.46372648601019</c:v>
                </c:pt>
                <c:pt idx="197">
                  <c:v>121.53114547148742</c:v>
                </c:pt>
                <c:pt idx="198">
                  <c:v>121.67588484817325</c:v>
                </c:pt>
                <c:pt idx="199">
                  <c:v>121.92322824039476</c:v>
                </c:pt>
                <c:pt idx="200">
                  <c:v>122.24990841952085</c:v>
                </c:pt>
                <c:pt idx="201">
                  <c:v>122.60796956279503</c:v>
                </c:pt>
                <c:pt idx="202">
                  <c:v>122.93019131476375</c:v>
                </c:pt>
                <c:pt idx="203">
                  <c:v>123.15202579665724</c:v>
                </c:pt>
                <c:pt idx="204">
                  <c:v>123.24789874801009</c:v>
                </c:pt>
                <c:pt idx="205">
                  <c:v>123.24765884421517</c:v>
                </c:pt>
                <c:pt idx="206">
                  <c:v>123.16491697118829</c:v>
                </c:pt>
                <c:pt idx="207">
                  <c:v>123.03989011959052</c:v>
                </c:pt>
                <c:pt idx="208">
                  <c:v>122.90028072871389</c:v>
                </c:pt>
                <c:pt idx="209">
                  <c:v>122.80036724713695</c:v>
                </c:pt>
                <c:pt idx="210">
                  <c:v>122.77660215364122</c:v>
                </c:pt>
                <c:pt idx="211">
                  <c:v>122.84496183715335</c:v>
                </c:pt>
                <c:pt idx="212">
                  <c:v>122.99099961789086</c:v>
                </c:pt>
                <c:pt idx="213">
                  <c:v>123.17981594271295</c:v>
                </c:pt>
                <c:pt idx="214">
                  <c:v>123.35606354434142</c:v>
                </c:pt>
                <c:pt idx="215">
                  <c:v>123.50622268310511</c:v>
                </c:pt>
                <c:pt idx="216">
                  <c:v>123.59465689707332</c:v>
                </c:pt>
                <c:pt idx="217">
                  <c:v>123.61856386915746</c:v>
                </c:pt>
                <c:pt idx="218">
                  <c:v>123.56169377169682</c:v>
                </c:pt>
                <c:pt idx="219">
                  <c:v>123.42524440392583</c:v>
                </c:pt>
                <c:pt idx="220">
                  <c:v>123.23130755186706</c:v>
                </c:pt>
                <c:pt idx="221">
                  <c:v>123.01980355095108</c:v>
                </c:pt>
                <c:pt idx="222">
                  <c:v>122.81723962084619</c:v>
                </c:pt>
                <c:pt idx="223">
                  <c:v>122.62401044198894</c:v>
                </c:pt>
                <c:pt idx="224">
                  <c:v>122.39577164660101</c:v>
                </c:pt>
                <c:pt idx="225">
                  <c:v>122.07995592786713</c:v>
                </c:pt>
                <c:pt idx="226">
                  <c:v>121.63960434343844</c:v>
                </c:pt>
                <c:pt idx="227">
                  <c:v>121.08867946615608</c:v>
                </c:pt>
                <c:pt idx="228">
                  <c:v>120.48957777946731</c:v>
                </c:pt>
                <c:pt idx="229">
                  <c:v>119.91046463621157</c:v>
                </c:pt>
                <c:pt idx="230">
                  <c:v>119.4001067167748</c:v>
                </c:pt>
                <c:pt idx="231">
                  <c:v>118.96103977847403</c:v>
                </c:pt>
                <c:pt idx="232">
                  <c:v>118.57087709979656</c:v>
                </c:pt>
                <c:pt idx="233">
                  <c:v>118.21348751517435</c:v>
                </c:pt>
                <c:pt idx="234">
                  <c:v>117.87852420609515</c:v>
                </c:pt>
                <c:pt idx="235">
                  <c:v>117.57655411785051</c:v>
                </c:pt>
                <c:pt idx="236">
                  <c:v>117.33048505331428</c:v>
                </c:pt>
                <c:pt idx="237">
                  <c:v>117.14921666939627</c:v>
                </c:pt>
                <c:pt idx="238">
                  <c:v>117.05810481952274</c:v>
                </c:pt>
                <c:pt idx="239">
                  <c:v>117.09872336958243</c:v>
                </c:pt>
                <c:pt idx="240">
                  <c:v>117.27376285353358</c:v>
                </c:pt>
                <c:pt idx="241">
                  <c:v>117.54292631278398</c:v>
                </c:pt>
                <c:pt idx="242">
                  <c:v>117.80392186469257</c:v>
                </c:pt>
                <c:pt idx="243">
                  <c:v>117.71795203881166</c:v>
                </c:pt>
                <c:pt idx="244">
                  <c:v>117.80121413332931</c:v>
                </c:pt>
                <c:pt idx="245">
                  <c:v>117.80336466878167</c:v>
                </c:pt>
                <c:pt idx="246">
                  <c:v>117.76131787426527</c:v>
                </c:pt>
                <c:pt idx="247">
                  <c:v>117.73601877227418</c:v>
                </c:pt>
                <c:pt idx="248">
                  <c:v>117.75686890568045</c:v>
                </c:pt>
                <c:pt idx="249">
                  <c:v>117.84360487593889</c:v>
                </c:pt>
                <c:pt idx="250">
                  <c:v>117.97594578373726</c:v>
                </c:pt>
                <c:pt idx="251">
                  <c:v>118.13877940973315</c:v>
                </c:pt>
                <c:pt idx="252">
                  <c:v>118.33359934852101</c:v>
                </c:pt>
                <c:pt idx="253">
                  <c:v>118.52196854082206</c:v>
                </c:pt>
                <c:pt idx="254">
                  <c:v>118.62507214096274</c:v>
                </c:pt>
                <c:pt idx="255">
                  <c:v>118.59927431423671</c:v>
                </c:pt>
                <c:pt idx="256">
                  <c:v>118.47449854474702</c:v>
                </c:pt>
                <c:pt idx="257">
                  <c:v>118.35743925072691</c:v>
                </c:pt>
                <c:pt idx="258">
                  <c:v>118.34649568227346</c:v>
                </c:pt>
                <c:pt idx="259">
                  <c:v>118.49624638267642</c:v>
                </c:pt>
                <c:pt idx="260">
                  <c:v>118.76743397645485</c:v>
                </c:pt>
                <c:pt idx="261">
                  <c:v>119.08172170578513</c:v>
                </c:pt>
                <c:pt idx="262">
                  <c:v>119.36769992743899</c:v>
                </c:pt>
                <c:pt idx="263">
                  <c:v>119.63947911193765</c:v>
                </c:pt>
                <c:pt idx="264">
                  <c:v>120.17739931181835</c:v>
                </c:pt>
                <c:pt idx="265">
                  <c:v>120.34842578139295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52032"/>
        <c:axId val="129066112"/>
      </c:lineChart>
      <c:dateAx>
        <c:axId val="1290520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29066112"/>
        <c:crosses val="autoZero"/>
        <c:auto val="1"/>
        <c:lblOffset val="100"/>
        <c:baseTimeUnit val="months"/>
      </c:dateAx>
      <c:valAx>
        <c:axId val="129066112"/>
        <c:scaling>
          <c:orientation val="minMax"/>
          <c:max val="125"/>
          <c:min val="90"/>
        </c:scaling>
        <c:delete val="0"/>
        <c:axPos val="l"/>
        <c:majorGridlines/>
        <c:minorGridlines/>
        <c:numFmt formatCode="_(* #,##0_);_(* \(#,##0\);_(* &quot;-&quot;??_);_(@_)" sourceLinked="1"/>
        <c:majorTickMark val="in"/>
        <c:minorTickMark val="in"/>
        <c:tickLblPos val="nextTo"/>
        <c:spPr>
          <a:ln w="9525">
            <a:noFill/>
          </a:ln>
        </c:spPr>
        <c:crossAx val="129052032"/>
        <c:crosses val="autoZero"/>
        <c:crossBetween val="between"/>
        <c:majorUnit val="5"/>
        <c:minorUnit val="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Feb 2009</c:v>
                </c:pt>
              </c:strCache>
            </c:strRef>
          </c:tx>
          <c:invertIfNegative val="0"/>
          <c:cat>
            <c:strRef>
              <c:f>Sheet6!$A$2:$A$12</c:f>
              <c:strCache>
                <c:ptCount val="11"/>
                <c:pt idx="0">
                  <c:v>Boston Area</c:v>
                </c:pt>
                <c:pt idx="1">
                  <c:v>State</c:v>
                </c:pt>
                <c:pt idx="2">
                  <c:v>Lowell Area</c:v>
                </c:pt>
                <c:pt idx="3">
                  <c:v>Worcester</c:v>
                </c:pt>
                <c:pt idx="4">
                  <c:v>Pittsfield</c:v>
                </c:pt>
                <c:pt idx="5">
                  <c:v>Brockton Area</c:v>
                </c:pt>
                <c:pt idx="6">
                  <c:v>Springfield</c:v>
                </c:pt>
                <c:pt idx="7">
                  <c:v>Leo./Fitch.</c:v>
                </c:pt>
                <c:pt idx="8">
                  <c:v>Fall River Area</c:v>
                </c:pt>
                <c:pt idx="9">
                  <c:v>New Bedford</c:v>
                </c:pt>
                <c:pt idx="10">
                  <c:v>Lawrence/Meth.</c:v>
                </c:pt>
              </c:strCache>
            </c:strRef>
          </c:cat>
          <c:val>
            <c:numRef>
              <c:f>Sheet6!$B$2:$B$12</c:f>
              <c:numCache>
                <c:formatCode>#,##0.0</c:formatCode>
                <c:ptCount val="11"/>
                <c:pt idx="0">
                  <c:v>6.8</c:v>
                </c:pt>
                <c:pt idx="1">
                  <c:v>8</c:v>
                </c:pt>
                <c:pt idx="2">
                  <c:v>8.3000000000000007</c:v>
                </c:pt>
                <c:pt idx="3">
                  <c:v>8.4</c:v>
                </c:pt>
                <c:pt idx="4">
                  <c:v>8.3000000000000007</c:v>
                </c:pt>
                <c:pt idx="5">
                  <c:v>8.9</c:v>
                </c:pt>
                <c:pt idx="6">
                  <c:v>8.7000000000000011</c:v>
                </c:pt>
                <c:pt idx="7">
                  <c:v>10.200000000000001</c:v>
                </c:pt>
                <c:pt idx="8">
                  <c:v>11.9</c:v>
                </c:pt>
                <c:pt idx="9">
                  <c:v>12.2</c:v>
                </c:pt>
                <c:pt idx="10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Feb 2012</c:v>
                </c:pt>
              </c:strCache>
            </c:strRef>
          </c:tx>
          <c:invertIfNegative val="0"/>
          <c:cat>
            <c:strRef>
              <c:f>Sheet6!$A$2:$A$12</c:f>
              <c:strCache>
                <c:ptCount val="11"/>
                <c:pt idx="0">
                  <c:v>Boston Area</c:v>
                </c:pt>
                <c:pt idx="1">
                  <c:v>State</c:v>
                </c:pt>
                <c:pt idx="2">
                  <c:v>Lowell Area</c:v>
                </c:pt>
                <c:pt idx="3">
                  <c:v>Worcester</c:v>
                </c:pt>
                <c:pt idx="4">
                  <c:v>Pittsfield</c:v>
                </c:pt>
                <c:pt idx="5">
                  <c:v>Brockton Area</c:v>
                </c:pt>
                <c:pt idx="6">
                  <c:v>Springfield</c:v>
                </c:pt>
                <c:pt idx="7">
                  <c:v>Leo./Fitch.</c:v>
                </c:pt>
                <c:pt idx="8">
                  <c:v>Fall River Area</c:v>
                </c:pt>
                <c:pt idx="9">
                  <c:v>New Bedford</c:v>
                </c:pt>
                <c:pt idx="10">
                  <c:v>Lawrence/Meth.</c:v>
                </c:pt>
              </c:strCache>
            </c:strRef>
          </c:cat>
          <c:val>
            <c:numRef>
              <c:f>Sheet6!$C$2:$C$12</c:f>
              <c:numCache>
                <c:formatCode>General</c:formatCode>
                <c:ptCount val="11"/>
                <c:pt idx="0">
                  <c:v>6.1</c:v>
                </c:pt>
                <c:pt idx="1">
                  <c:v>7.5</c:v>
                </c:pt>
                <c:pt idx="2">
                  <c:v>7.6</c:v>
                </c:pt>
                <c:pt idx="3">
                  <c:v>7.9</c:v>
                </c:pt>
                <c:pt idx="4">
                  <c:v>8.1</c:v>
                </c:pt>
                <c:pt idx="5">
                  <c:v>8.5</c:v>
                </c:pt>
                <c:pt idx="6">
                  <c:v>8.6</c:v>
                </c:pt>
                <c:pt idx="7">
                  <c:v>10</c:v>
                </c:pt>
                <c:pt idx="8">
                  <c:v>11.6</c:v>
                </c:pt>
                <c:pt idx="9">
                  <c:v>11.8</c:v>
                </c:pt>
                <c:pt idx="10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9177088"/>
        <c:axId val="129178624"/>
      </c:barChart>
      <c:catAx>
        <c:axId val="129177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9178624"/>
        <c:crosses val="autoZero"/>
        <c:auto val="1"/>
        <c:lblAlgn val="ctr"/>
        <c:lblOffset val="100"/>
        <c:noMultiLvlLbl val="0"/>
      </c:catAx>
      <c:valAx>
        <c:axId val="12917862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crossAx val="129177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807692307692307"/>
          <c:y val="1.3333333333333334E-2"/>
          <c:w val="0.68910256410256376"/>
          <c:h val="0.9555555555555556"/>
        </c:manualLayout>
      </c:layout>
      <c:pieChart>
        <c:varyColors val="1"/>
        <c:ser>
          <c:idx val="0"/>
          <c:order val="0"/>
          <c:cat>
            <c:strRef>
              <c:f>Sheet1!$A$6:$A$10</c:f>
              <c:strCache>
                <c:ptCount val="5"/>
                <c:pt idx="0">
                  <c:v>Film</c:v>
                </c:pt>
                <c:pt idx="1">
                  <c:v>Clean Technology</c:v>
                </c:pt>
                <c:pt idx="2">
                  <c:v>Gambling (Est.)</c:v>
                </c:pt>
                <c:pt idx="3">
                  <c:v>Life Sciences</c:v>
                </c:pt>
                <c:pt idx="4">
                  <c:v>Remainder</c:v>
                </c:pt>
              </c:strCache>
            </c:strRef>
          </c:cat>
          <c:val>
            <c:numRef>
              <c:f>Sheet1!$B$6:$B$10</c:f>
              <c:numCache>
                <c:formatCode>General</c:formatCode>
                <c:ptCount val="5"/>
                <c:pt idx="0">
                  <c:v>5000</c:v>
                </c:pt>
                <c:pt idx="1">
                  <c:v>14000</c:v>
                </c:pt>
                <c:pt idx="2">
                  <c:v>15000</c:v>
                </c:pt>
                <c:pt idx="3">
                  <c:v>70000</c:v>
                </c:pt>
                <c:pt idx="4" formatCode="#,##0">
                  <c:v>3090114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 algn="ctr">
              <a:defRPr lang="en-US" sz="13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US" sz="13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US" sz="13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 algn="ctr">
              <a:defRPr lang="en-US" sz="13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 algn="ctr">
              <a:defRPr lang="en-US" sz="13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1.0974451881039745E-3"/>
          <c:w val="0.37860850326401513"/>
          <c:h val="0.53171375140101462"/>
        </c:manualLayout>
      </c:layout>
      <c:overlay val="1"/>
      <c:txPr>
        <a:bodyPr/>
        <a:lstStyle/>
        <a:p>
          <a:pPr algn="ctr">
            <a:defRPr lang="en-US" sz="2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0.76316</cdr:x>
      <cdr:y>0.32352</cdr:y>
    </cdr:from>
    <cdr:to>
      <cdr:x>0.85088</cdr:x>
      <cdr:y>0.42497</cdr:y>
    </cdr:to>
    <cdr:sp macro="" textlink="">
      <cdr:nvSpPr>
        <cdr:cNvPr id="2" name="Snip Single Corner Rectangle 1"/>
        <cdr:cNvSpPr/>
      </cdr:nvSpPr>
      <cdr:spPr>
        <a:xfrm xmlns:a="http://schemas.openxmlformats.org/drawingml/2006/main">
          <a:off x="3977640" y="764276"/>
          <a:ext cx="457204" cy="239662"/>
        </a:xfrm>
        <a:prstGeom xmlns:a="http://schemas.openxmlformats.org/drawingml/2006/main" prst="snip1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0.85088</cdr:x>
      <cdr:y>0.09773</cdr:y>
    </cdr:from>
    <cdr:to>
      <cdr:x>0.9386</cdr:x>
      <cdr:y>0.19918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434840" y="230876"/>
          <a:ext cx="457203" cy="239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0.49561</cdr:x>
      <cdr:y>0.45255</cdr:y>
    </cdr:from>
    <cdr:to>
      <cdr:x>0.58333</cdr:x>
      <cdr:y>0.554</cdr:y>
    </cdr:to>
    <cdr:sp macro="" textlink="">
      <cdr:nvSpPr>
        <cdr:cNvPr id="4" name="Snip Single Corner Rectangle 3"/>
        <cdr:cNvSpPr/>
      </cdr:nvSpPr>
      <cdr:spPr>
        <a:xfrm xmlns:a="http://schemas.openxmlformats.org/drawingml/2006/main">
          <a:off x="2583180" y="1069076"/>
          <a:ext cx="457204" cy="239661"/>
        </a:xfrm>
        <a:prstGeom xmlns:a="http://schemas.openxmlformats.org/drawingml/2006/main" prst="snip1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0.2532</cdr:x>
      <cdr:y>0.47268</cdr:y>
    </cdr:from>
    <cdr:to>
      <cdr:x>0.37225</cdr:x>
      <cdr:y>0.50557</cdr:y>
    </cdr:to>
    <cdr:sp macro="" textlink="">
      <cdr:nvSpPr>
        <cdr:cNvPr id="2" name="Up Arrow 1"/>
        <cdr:cNvSpPr/>
      </cdr:nvSpPr>
      <cdr:spPr>
        <a:xfrm xmlns:a="http://schemas.openxmlformats.org/drawingml/2006/main" rot="5400000">
          <a:off x="1444756" y="972954"/>
          <a:ext cx="84436" cy="566029"/>
        </a:xfrm>
        <a:prstGeom xmlns:a="http://schemas.openxmlformats.org/drawingml/2006/main" prst="upArrow">
          <a:avLst/>
        </a:prstGeom>
        <a:solidFill xmlns:a="http://schemas.openxmlformats.org/drawingml/2006/main">
          <a:srgbClr val="19C5FF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5294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5294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>
              <a:defRPr sz="1200"/>
            </a:lvl1pPr>
          </a:lstStyle>
          <a:p>
            <a:fld id="{414159BF-02E5-4160-8A2D-ED12B71A63FE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30"/>
            <a:ext cx="3037367" cy="46529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29530"/>
            <a:ext cx="3037366" cy="46529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r">
              <a:defRPr sz="1200"/>
            </a:lvl1pPr>
          </a:lstStyle>
          <a:p>
            <a:fld id="{E4122370-1C3F-42DF-A389-4D6BD1D92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5294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0"/>
            <a:ext cx="3037366" cy="465294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>
              <a:defRPr sz="1200"/>
            </a:lvl1pPr>
          </a:lstStyle>
          <a:p>
            <a:fld id="{B7BF0BB5-88E3-40A7-80AF-514848F196A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20553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4" tIns="45432" rIns="90864" bIns="454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16342"/>
            <a:ext cx="5609267" cy="4182907"/>
          </a:xfrm>
          <a:prstGeom prst="rect">
            <a:avLst/>
          </a:prstGeom>
        </p:spPr>
        <p:txBody>
          <a:bodyPr vert="horz" lIns="90864" tIns="45432" rIns="90864" bIns="454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30"/>
            <a:ext cx="3037367" cy="46529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29530"/>
            <a:ext cx="3037366" cy="46529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r">
              <a:defRPr sz="1200"/>
            </a:lvl1pPr>
          </a:lstStyle>
          <a:p>
            <a:fld id="{E151F618-CC04-41D6-B076-59B54A73F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9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44785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89570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34355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79140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223924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68709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713494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58279" algn="l" defTabSz="48957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A9B6A-3E85-40E9-9C9D-C2B92BA57F60}" type="slidenum">
              <a:rPr lang="en-US"/>
              <a:pPr/>
              <a:t>16</a:t>
            </a:fld>
            <a:endParaRPr lang="en-US"/>
          </a:p>
        </p:txBody>
      </p:sp>
      <p:sp>
        <p:nvSpPr>
          <p:cNvPr id="112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205538" cy="3486150"/>
          </a:xfrm>
          <a:ln/>
        </p:spPr>
      </p:sp>
      <p:sp>
        <p:nvSpPr>
          <p:cNvPr id="112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A9B6A-3E85-40E9-9C9D-C2B92BA57F60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205538" cy="3486150"/>
          </a:xfrm>
          <a:ln/>
        </p:spPr>
      </p:sp>
      <p:sp>
        <p:nvSpPr>
          <p:cNvPr id="112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A9B6A-3E85-40E9-9C9D-C2B92BA57F60}" type="slidenum">
              <a:rPr lang="en-US"/>
              <a:pPr/>
              <a:t>18</a:t>
            </a:fld>
            <a:endParaRPr lang="en-US"/>
          </a:p>
        </p:txBody>
      </p:sp>
      <p:sp>
        <p:nvSpPr>
          <p:cNvPr id="112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205538" cy="3486150"/>
          </a:xfrm>
          <a:ln/>
        </p:spPr>
      </p:sp>
      <p:sp>
        <p:nvSpPr>
          <p:cNvPr id="112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A9B6A-3E85-40E9-9C9D-C2B92BA57F60}" type="slidenum">
              <a:rPr lang="en-US"/>
              <a:pPr/>
              <a:t>19</a:t>
            </a:fld>
            <a:endParaRPr lang="en-US"/>
          </a:p>
        </p:txBody>
      </p:sp>
      <p:sp>
        <p:nvSpPr>
          <p:cNvPr id="112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205538" cy="3486150"/>
          </a:xfrm>
          <a:ln/>
        </p:spPr>
      </p:sp>
      <p:sp>
        <p:nvSpPr>
          <p:cNvPr id="112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A9B6A-3E85-40E9-9C9D-C2B92BA57F60}" type="slidenum">
              <a:rPr lang="en-US"/>
              <a:pPr/>
              <a:t>22</a:t>
            </a:fld>
            <a:endParaRPr lang="en-US"/>
          </a:p>
        </p:txBody>
      </p:sp>
      <p:sp>
        <p:nvSpPr>
          <p:cNvPr id="112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205538" cy="3486150"/>
          </a:xfrm>
          <a:ln/>
        </p:spPr>
      </p:sp>
      <p:sp>
        <p:nvSpPr>
          <p:cNvPr id="112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957212"/>
            <a:ext cx="4663440" cy="6604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746092"/>
            <a:ext cx="3840480" cy="7874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3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7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2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6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1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5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1674-B014-42BA-B60C-7035511228E8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49F9-4926-4532-8F6E-D46776D6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567A-CC2A-4FBC-A8E2-02344DEF14B8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9996-0B9B-4B1F-B18A-E50D6E2C9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40" y="123397"/>
            <a:ext cx="1234440" cy="26291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123397"/>
            <a:ext cx="3611880" cy="26291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C870-F916-4E77-B58E-304668FB6100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BDB9-6A3E-4276-BCBE-53751871E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FCB4-A195-41AD-AB70-79B46D0C6AB7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4DC2-D081-45ED-95F5-98C91DD1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980045"/>
            <a:ext cx="4663440" cy="611988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306003"/>
            <a:ext cx="4663440" cy="674042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447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895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3435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791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22392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6870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7134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95827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D21F-2E55-4264-8A49-E55D8529FE36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DB8B-2FF3-468D-B43F-529F2C802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718979"/>
            <a:ext cx="2423160" cy="2033541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920" y="718979"/>
            <a:ext cx="2423160" cy="2033541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8115-5ED5-4F89-B6A3-9AE3EE33039A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BEEA-5C13-46B5-BF05-85CFA935D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689735"/>
            <a:ext cx="2424113" cy="287449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4785" indent="0">
              <a:buNone/>
              <a:defRPr sz="1100" b="1"/>
            </a:lvl2pPr>
            <a:lvl3pPr marL="489570" indent="0">
              <a:buNone/>
              <a:defRPr sz="1000" b="1"/>
            </a:lvl3pPr>
            <a:lvl4pPr marL="734355" indent="0">
              <a:buNone/>
              <a:defRPr sz="900" b="1"/>
            </a:lvl4pPr>
            <a:lvl5pPr marL="979140" indent="0">
              <a:buNone/>
              <a:defRPr sz="900" b="1"/>
            </a:lvl5pPr>
            <a:lvl6pPr marL="1223924" indent="0">
              <a:buNone/>
              <a:defRPr sz="900" b="1"/>
            </a:lvl6pPr>
            <a:lvl7pPr marL="1468709" indent="0">
              <a:buNone/>
              <a:defRPr sz="900" b="1"/>
            </a:lvl7pPr>
            <a:lvl8pPr marL="1713494" indent="0">
              <a:buNone/>
              <a:defRPr sz="900" b="1"/>
            </a:lvl8pPr>
            <a:lvl9pPr marL="195827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977184"/>
            <a:ext cx="2424113" cy="1775336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689735"/>
            <a:ext cx="2425065" cy="287449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4785" indent="0">
              <a:buNone/>
              <a:defRPr sz="1100" b="1"/>
            </a:lvl2pPr>
            <a:lvl3pPr marL="489570" indent="0">
              <a:buNone/>
              <a:defRPr sz="1000" b="1"/>
            </a:lvl3pPr>
            <a:lvl4pPr marL="734355" indent="0">
              <a:buNone/>
              <a:defRPr sz="900" b="1"/>
            </a:lvl4pPr>
            <a:lvl5pPr marL="979140" indent="0">
              <a:buNone/>
              <a:defRPr sz="900" b="1"/>
            </a:lvl5pPr>
            <a:lvl6pPr marL="1223924" indent="0">
              <a:buNone/>
              <a:defRPr sz="900" b="1"/>
            </a:lvl6pPr>
            <a:lvl7pPr marL="1468709" indent="0">
              <a:buNone/>
              <a:defRPr sz="900" b="1"/>
            </a:lvl7pPr>
            <a:lvl8pPr marL="1713494" indent="0">
              <a:buNone/>
              <a:defRPr sz="900" b="1"/>
            </a:lvl8pPr>
            <a:lvl9pPr marL="195827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977184"/>
            <a:ext cx="2425065" cy="1775336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CF08-CFB8-4FBB-86ED-F817BBF74004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BC3B-2C86-4270-BC8A-3F05BC001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4C10-CB8B-4FFA-B790-29BFE83D02AA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2D2F-BB8F-4462-87EE-BBCC3B14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B49E-1653-404B-AF0D-8AB4EE282E0C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E66A-2BD4-45F6-ADEE-046E4DA53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2683"/>
            <a:ext cx="1804988" cy="522116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122683"/>
            <a:ext cx="3067050" cy="262983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644799"/>
            <a:ext cx="1804988" cy="2107721"/>
          </a:xfrm>
        </p:spPr>
        <p:txBody>
          <a:bodyPr/>
          <a:lstStyle>
            <a:lvl1pPr marL="0" indent="0">
              <a:buNone/>
              <a:defRPr sz="700"/>
            </a:lvl1pPr>
            <a:lvl2pPr marL="244785" indent="0">
              <a:buNone/>
              <a:defRPr sz="600"/>
            </a:lvl2pPr>
            <a:lvl3pPr marL="489570" indent="0">
              <a:buNone/>
              <a:defRPr sz="500"/>
            </a:lvl3pPr>
            <a:lvl4pPr marL="734355" indent="0">
              <a:buNone/>
              <a:defRPr sz="500"/>
            </a:lvl4pPr>
            <a:lvl5pPr marL="979140" indent="0">
              <a:buNone/>
              <a:defRPr sz="500"/>
            </a:lvl5pPr>
            <a:lvl6pPr marL="1223924" indent="0">
              <a:buNone/>
              <a:defRPr sz="500"/>
            </a:lvl6pPr>
            <a:lvl7pPr marL="1468709" indent="0">
              <a:buNone/>
              <a:defRPr sz="500"/>
            </a:lvl7pPr>
            <a:lvl8pPr marL="1713494" indent="0">
              <a:buNone/>
              <a:defRPr sz="500"/>
            </a:lvl8pPr>
            <a:lvl9pPr marL="195827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4EBC-106C-4BAE-8FBE-653F36659620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2EB7-AE8C-43C6-8105-164F45B08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2156936"/>
            <a:ext cx="3291840" cy="25463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275323"/>
            <a:ext cx="3291840" cy="1848803"/>
          </a:xfrm>
        </p:spPr>
        <p:txBody>
          <a:bodyPr rtlCol="0">
            <a:normAutofit/>
          </a:bodyPr>
          <a:lstStyle>
            <a:lvl1pPr marL="0" indent="0">
              <a:buNone/>
              <a:defRPr sz="1700"/>
            </a:lvl1pPr>
            <a:lvl2pPr marL="244785" indent="0">
              <a:buNone/>
              <a:defRPr sz="1500"/>
            </a:lvl2pPr>
            <a:lvl3pPr marL="489570" indent="0">
              <a:buNone/>
              <a:defRPr sz="1300"/>
            </a:lvl3pPr>
            <a:lvl4pPr marL="734355" indent="0">
              <a:buNone/>
              <a:defRPr sz="1100"/>
            </a:lvl4pPr>
            <a:lvl5pPr marL="979140" indent="0">
              <a:buNone/>
              <a:defRPr sz="1100"/>
            </a:lvl5pPr>
            <a:lvl6pPr marL="1223924" indent="0">
              <a:buNone/>
              <a:defRPr sz="1100"/>
            </a:lvl6pPr>
            <a:lvl7pPr marL="1468709" indent="0">
              <a:buNone/>
              <a:defRPr sz="1100"/>
            </a:lvl7pPr>
            <a:lvl8pPr marL="1713494" indent="0">
              <a:buNone/>
              <a:defRPr sz="1100"/>
            </a:lvl8pPr>
            <a:lvl9pPr marL="1958279" indent="0">
              <a:buNone/>
              <a:defRPr sz="1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2411575"/>
            <a:ext cx="3291840" cy="361629"/>
          </a:xfrm>
        </p:spPr>
        <p:txBody>
          <a:bodyPr/>
          <a:lstStyle>
            <a:lvl1pPr marL="0" indent="0">
              <a:buNone/>
              <a:defRPr sz="700"/>
            </a:lvl1pPr>
            <a:lvl2pPr marL="244785" indent="0">
              <a:buNone/>
              <a:defRPr sz="600"/>
            </a:lvl2pPr>
            <a:lvl3pPr marL="489570" indent="0">
              <a:buNone/>
              <a:defRPr sz="500"/>
            </a:lvl3pPr>
            <a:lvl4pPr marL="734355" indent="0">
              <a:buNone/>
              <a:defRPr sz="500"/>
            </a:lvl4pPr>
            <a:lvl5pPr marL="979140" indent="0">
              <a:buNone/>
              <a:defRPr sz="500"/>
            </a:lvl5pPr>
            <a:lvl6pPr marL="1223924" indent="0">
              <a:buNone/>
              <a:defRPr sz="500"/>
            </a:lvl6pPr>
            <a:lvl7pPr marL="1468709" indent="0">
              <a:buNone/>
              <a:defRPr sz="500"/>
            </a:lvl7pPr>
            <a:lvl8pPr marL="1713494" indent="0">
              <a:buNone/>
              <a:defRPr sz="500"/>
            </a:lvl8pPr>
            <a:lvl9pPr marL="195827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047C-03DB-4EAA-842A-727EB0546920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63C5-5882-4C85-B689-4CBA056DA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4320" y="123397"/>
            <a:ext cx="4937760" cy="51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957" tIns="24478" rIns="48957" bIns="2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320" y="718979"/>
            <a:ext cx="4937760" cy="203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957" tIns="24478" rIns="48957" bIns="2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2855944"/>
            <a:ext cx="1280160" cy="164053"/>
          </a:xfrm>
          <a:prstGeom prst="rect">
            <a:avLst/>
          </a:prstGeom>
        </p:spPr>
        <p:txBody>
          <a:bodyPr vert="horz" lIns="48957" tIns="24478" rIns="48957" bIns="244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94E1BD-148C-4EFF-A6DE-EAB038E59DF7}" type="datetime1">
              <a:rPr lang="en-US" smtClean="0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2855944"/>
            <a:ext cx="1737360" cy="164053"/>
          </a:xfrm>
          <a:prstGeom prst="rect">
            <a:avLst/>
          </a:prstGeom>
        </p:spPr>
        <p:txBody>
          <a:bodyPr vert="horz" lIns="48957" tIns="24478" rIns="48957" bIns="244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2855944"/>
            <a:ext cx="1280160" cy="164053"/>
          </a:xfrm>
          <a:prstGeom prst="rect">
            <a:avLst/>
          </a:prstGeom>
        </p:spPr>
        <p:txBody>
          <a:bodyPr vert="horz" lIns="48957" tIns="24478" rIns="48957" bIns="2447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B0C444-34D9-41F0-A7FF-C8977FA12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24478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48957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73435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9791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183589" indent="-183589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97775" indent="-152991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1962" indent="-122392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47" indent="-122392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01532" indent="-1223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317" indent="-122392" algn="l" defTabSz="48957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102" indent="-122392" algn="l" defTabSz="48957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35887" indent="-122392" algn="l" defTabSz="48957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80671" indent="-122392" algn="l" defTabSz="48957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4785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89570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355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79140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23924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68709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3494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58279" algn="l" defTabSz="48957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" y="1184978"/>
            <a:ext cx="4663440" cy="660491"/>
          </a:xfrm>
        </p:spPr>
        <p:txBody>
          <a:bodyPr/>
          <a:lstStyle/>
          <a:p>
            <a:r>
              <a:rPr lang="en-US" dirty="0" smtClean="0"/>
              <a:t>Massachusetts’ New Economy</a:t>
            </a:r>
            <a:endParaRPr lang="en-US" dirty="0"/>
          </a:p>
        </p:txBody>
      </p:sp>
      <p:pic>
        <p:nvPicPr>
          <p:cNvPr id="7" name="Picture 6" descr="PioneerInstituteLogo_typ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2541"/>
            <a:ext cx="4130040" cy="745124"/>
          </a:xfrm>
          <a:prstGeom prst="rect">
            <a:avLst/>
          </a:prstGeom>
        </p:spPr>
      </p:pic>
      <p:pic>
        <p:nvPicPr>
          <p:cNvPr id="6" name="Picture 5" descr="PI compass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171186"/>
            <a:ext cx="906455" cy="847835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0139" y="2468050"/>
            <a:ext cx="5212080" cy="21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957" tIns="24478" rIns="48957" bIns="24478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zh-TW" sz="1100" i="1" dirty="0" smtClean="0">
                <a:solidFill>
                  <a:schemeClr val="accent1">
                    <a:lumMod val="75000"/>
                  </a:schemeClr>
                </a:solidFill>
                <a:ea typeface="MingLiU"/>
                <a:cs typeface="Arial" pitchFamily="34" charset="0"/>
              </a:rPr>
              <a:t>Findings </a:t>
            </a:r>
            <a:r>
              <a:rPr lang="en-US" altLang="zh-TW" sz="1100" i="1" dirty="0" smtClean="0">
                <a:solidFill>
                  <a:schemeClr val="accent1">
                    <a:lumMod val="75000"/>
                  </a:schemeClr>
                </a:solidFill>
                <a:ea typeface="MingLiU"/>
                <a:cs typeface="Arial" pitchFamily="34" charset="0"/>
              </a:rPr>
              <a:t>from our series </a:t>
            </a:r>
            <a:r>
              <a:rPr lang="en-US" altLang="zh-TW" sz="1100" i="1" dirty="0">
                <a:solidFill>
                  <a:schemeClr val="accent1">
                    <a:lumMod val="75000"/>
                  </a:schemeClr>
                </a:solidFill>
                <a:ea typeface="MingLiU"/>
                <a:cs typeface="Arial" pitchFamily="34" charset="0"/>
              </a:rPr>
              <a:t>on the Commonwealth’s long-term job-creation trends </a:t>
            </a:r>
            <a:endParaRPr lang="en-US" altLang="zh-TW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845469"/>
            <a:ext cx="2743200" cy="249489"/>
          </a:xfrm>
          <a:prstGeom prst="rect">
            <a:avLst/>
          </a:prstGeom>
        </p:spPr>
        <p:txBody>
          <a:bodyPr lIns="48957" tIns="24478" rIns="48957" bIns="24478">
            <a:spAutoFit/>
          </a:bodyPr>
          <a:lstStyle/>
          <a:p>
            <a:pPr lvl="0"/>
            <a:r>
              <a:rPr lang="en-US" altLang="zh-TW" sz="1300" dirty="0">
                <a:ea typeface="MingLiU"/>
                <a:cs typeface="Arial" pitchFamily="34" charset="0"/>
              </a:rPr>
              <a:t>Jim Stergios, Executive Director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50172"/>
            <a:ext cx="5349240" cy="43415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Depth and Duration of Recessions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U.S Taking Ever Longer to Recover Jobs from Recessions </a:t>
            </a:r>
          </a:p>
        </p:txBody>
      </p:sp>
      <p:pic>
        <p:nvPicPr>
          <p:cNvPr id="23554" name="Picture 2" descr="http://4.bp.blogspot.com/-STB0seUdaPA/T37j3a5Wk4I/AAAAAAAAMtM/QtyY6OZWIPI/s1600/EmployRecMar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5082"/>
            <a:ext cx="4968240" cy="263625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0705"/>
            <a:ext cx="548640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US Average Duration of Unemployment at Record Levels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" y="2944390"/>
            <a:ext cx="4892040" cy="141767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r>
              <a:rPr lang="en-US" sz="600" dirty="0"/>
              <a:t> </a:t>
            </a:r>
          </a:p>
        </p:txBody>
      </p:sp>
      <p:pic>
        <p:nvPicPr>
          <p:cNvPr id="43010" name="Picture 2" descr="http://3.bp.blogspot.com/-_cyOnfz88RI/T37yVIrKYFI/AAAAAAAAMtc/H9yo2BDoK4w/s1600/UnemployedOver26Mar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371"/>
            <a:ext cx="5029200" cy="27027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0px-US_Unemployment_measure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" y="323025"/>
            <a:ext cx="4983480" cy="2901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" y="2944390"/>
            <a:ext cx="4892040" cy="141767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r>
              <a:rPr lang="en-US" sz="600" dirty="0"/>
              <a:t>Source: Chart by “Autopilot” based on BLS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76800" y="896112"/>
            <a:ext cx="0" cy="768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76472" y="1444752"/>
            <a:ext cx="0" cy="5212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6669"/>
            <a:ext cx="5486400" cy="43415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u="sng" dirty="0"/>
              <a:t>Under</a:t>
            </a:r>
            <a:r>
              <a:rPr lang="en-US" sz="1300" dirty="0"/>
              <a:t>employment Rate Has Spiked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Spread over Traditional Unemployment Has Widened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4097"/>
            <a:ext cx="4953000" cy="208075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1: Overview of Jobs and Unemployment in MA and the US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2: A Tale of Two Economies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3: The Devastating Recession, Our Underwhelming Recovery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4: What a Drag It Is Being Massachusetts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5: Massachusetts’ “New Economy”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6: What Now?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04800" y="1464469"/>
            <a:ext cx="4953000" cy="271927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180"/>
            <a:ext cx="548640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Depth and Duration of </a:t>
            </a:r>
            <a:r>
              <a:rPr lang="en-US" sz="1300" dirty="0" smtClean="0"/>
              <a:t>Recessions: The US </a:t>
            </a:r>
            <a:r>
              <a:rPr lang="en-US" sz="1300" dirty="0" err="1" smtClean="0"/>
              <a:t>vs</a:t>
            </a:r>
            <a:r>
              <a:rPr lang="en-US" sz="1300" dirty="0" smtClean="0"/>
              <a:t> MA</a:t>
            </a:r>
            <a:endParaRPr lang="en-US" sz="1300" dirty="0"/>
          </a:p>
        </p:txBody>
      </p:sp>
      <p:pic>
        <p:nvPicPr>
          <p:cNvPr id="5" name="Picture 7" descr="Slide 1"/>
          <p:cNvPicPr>
            <a:picLocks noChangeAspect="1" noChangeArrowheads="1"/>
          </p:cNvPicPr>
          <p:nvPr/>
        </p:nvPicPr>
        <p:blipFill>
          <a:blip r:embed="rId2" cstate="print"/>
          <a:srcRect l="5882" t="24545" r="5882" b="40909"/>
          <a:stretch>
            <a:fillRect/>
          </a:stretch>
        </p:blipFill>
        <p:spPr bwMode="auto">
          <a:xfrm>
            <a:off x="928090" y="473869"/>
            <a:ext cx="3733800" cy="12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lid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90" y="1706606"/>
            <a:ext cx="3878580" cy="13689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" y="2944390"/>
            <a:ext cx="4892040" cy="141767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r>
              <a:rPr lang="en-US" sz="600" dirty="0"/>
              <a:t>Source: US Bureau of Labor Statistics, Local Area Unemployment Statistics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34640" y="1417320"/>
            <a:ext cx="0" cy="1121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09800" y="1312069"/>
            <a:ext cx="0" cy="1121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14600" y="2240280"/>
            <a:ext cx="0" cy="1121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7669"/>
            <a:ext cx="5029200" cy="208075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1: Jobs and Unemployment in Massachusetts and the US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2: A Tale of Two Economies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3: A Devastating Recession and An Underwhelming Recovery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4: What a Drag It Is Being Massachusetts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5: Massachusetts’ “New Economy”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6: Quo Vadis?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04800" y="1843802"/>
            <a:ext cx="4434840" cy="308134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lid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6275"/>
            <a:ext cx="4450080" cy="27145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5948"/>
            <a:ext cx="548640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Massive Job Flux: Each Year, 17% of Jobs Created/Destroyed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4DC2-D081-45ED-95F5-98C91DD16D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lid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6238"/>
            <a:ext cx="4678680" cy="27627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" y="100705"/>
            <a:ext cx="516636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Little Net Effect Over 20 Years on Job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4DC2-D081-45ED-95F5-98C91DD16DF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4030599" y="1720985"/>
            <a:ext cx="175641" cy="935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2133600" y="1693069"/>
            <a:ext cx="175641" cy="935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1653159" y="1693069"/>
            <a:ext cx="175641" cy="935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1066800" y="1699250"/>
            <a:ext cx="175641" cy="935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23160" y="1464469"/>
            <a:ext cx="175641" cy="14467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3299079" y="1464469"/>
            <a:ext cx="175641" cy="14467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1881759" y="1472195"/>
            <a:ext cx="175641" cy="14467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408176" y="1464469"/>
            <a:ext cx="175641" cy="13694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lid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273897"/>
            <a:ext cx="4617720" cy="28617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0705"/>
            <a:ext cx="548640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Firm Relocation Effects Are Relatively Minor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80329"/>
            <a:ext cx="4617720" cy="89016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" y="342371"/>
            <a:ext cx="4617720" cy="123253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31920" y="2848811"/>
            <a:ext cx="1280160" cy="164053"/>
          </a:xfrm>
        </p:spPr>
        <p:txBody>
          <a:bodyPr/>
          <a:lstStyle/>
          <a:p>
            <a:pPr>
              <a:defRPr/>
            </a:pPr>
            <a:fld id="{8F914DC2-D081-45ED-95F5-98C91DD16D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lid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" y="376608"/>
            <a:ext cx="4297680" cy="2638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0705"/>
            <a:ext cx="548640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Evidence of a Startup/Entrepreneurship Problem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4DC2-D081-45ED-95F5-98C91DD16D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95400" y="376608"/>
            <a:ext cx="274320" cy="7532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54480" y="376609"/>
            <a:ext cx="274320" cy="7068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28800" y="855927"/>
            <a:ext cx="137160" cy="2275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965960" y="855927"/>
            <a:ext cx="228600" cy="171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94560" y="730039"/>
            <a:ext cx="243840" cy="2970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438400" y="741098"/>
            <a:ext cx="228600" cy="342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148840" y="975757"/>
            <a:ext cx="1051560" cy="2910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33800" y="1159669"/>
            <a:ext cx="9144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563" y="397669"/>
            <a:ext cx="4930437" cy="208075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1: Overview of Jobs and Unemployment in MA and the US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2: A Tale of Two Economies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3: The Devastating Recession, Our Underwhelming Recovery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4: What a Drag It Is Being Massachusetts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5: Massachusetts’ “New Economy”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6: What Now?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03562" y="321469"/>
            <a:ext cx="4701837" cy="384944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" y="93791"/>
            <a:ext cx="219456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Decreasing Firm Size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371"/>
            <a:ext cx="2788920" cy="249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37" y="376608"/>
            <a:ext cx="2824163" cy="273896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74195" y="93791"/>
            <a:ext cx="2123463" cy="249489"/>
          </a:xfrm>
          <a:prstGeom prst="rect">
            <a:avLst/>
          </a:prstGeom>
        </p:spPr>
        <p:txBody>
          <a:bodyPr wrap="none" lIns="48957" tIns="24478" rIns="48957" bIns="24478">
            <a:spAutoFit/>
          </a:bodyPr>
          <a:lstStyle/>
          <a:p>
            <a:pPr algn="ctr"/>
            <a:r>
              <a:rPr lang="en-US" sz="1300" dirty="0"/>
              <a:t>Rise of </a:t>
            </a:r>
            <a:r>
              <a:rPr lang="en-US" sz="1300" dirty="0" err="1"/>
              <a:t>Nonemployer</a:t>
            </a:r>
            <a:r>
              <a:rPr lang="en-US" sz="1300" dirty="0"/>
              <a:t> Firms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4494" y="93791"/>
            <a:ext cx="209477" cy="249489"/>
          </a:xfrm>
          <a:prstGeom prst="rect">
            <a:avLst/>
          </a:prstGeom>
        </p:spPr>
        <p:txBody>
          <a:bodyPr wrap="none" lIns="48957" tIns="24478" rIns="48957" bIns="24478">
            <a:spAutoFit/>
          </a:bodyPr>
          <a:lstStyle/>
          <a:p>
            <a:pPr algn="ctr"/>
            <a:r>
              <a:rPr lang="en-US" sz="1300" dirty="0"/>
              <a:t>&amp;</a:t>
            </a:r>
          </a:p>
        </p:txBody>
      </p:sp>
      <p:sp>
        <p:nvSpPr>
          <p:cNvPr id="8" name="Oval 7"/>
          <p:cNvSpPr/>
          <p:nvPr/>
        </p:nvSpPr>
        <p:spPr>
          <a:xfrm>
            <a:off x="3108960" y="2738967"/>
            <a:ext cx="274320" cy="171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0" y="1061350"/>
            <a:ext cx="274320" cy="171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08960" y="1917277"/>
            <a:ext cx="274320" cy="171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0705"/>
            <a:ext cx="548640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Post-recession Jobs Come From Young Firms</a:t>
            </a:r>
          </a:p>
        </p:txBody>
      </p:sp>
      <p:pic>
        <p:nvPicPr>
          <p:cNvPr id="4" name="Picture 5" descr="Slid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05" y="304676"/>
            <a:ext cx="2526895" cy="280108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12936" y="588485"/>
            <a:ext cx="0" cy="718979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10000" y="854869"/>
            <a:ext cx="0" cy="34237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800" y="1643379"/>
            <a:ext cx="0" cy="92440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5720"/>
            <a:ext cx="4663440" cy="265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3791"/>
            <a:ext cx="548640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Loss of 5,000 Headquarters Has Cost MA 250,000 jobs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807441"/>
            <a:ext cx="228600" cy="136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773204"/>
            <a:ext cx="228600" cy="205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" y="342371"/>
            <a:ext cx="4663440" cy="136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4DC2-D081-45ED-95F5-98C91DD16DF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1329228"/>
            <a:ext cx="1920240" cy="711154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r>
              <a:rPr lang="en-US" sz="1500" dirty="0" err="1">
                <a:solidFill>
                  <a:srgbClr val="FF0000"/>
                </a:solidFill>
              </a:rPr>
              <a:t>HQ’ed</a:t>
            </a:r>
            <a:r>
              <a:rPr lang="en-US" sz="1500" dirty="0">
                <a:solidFill>
                  <a:srgbClr val="FF0000"/>
                </a:solidFill>
              </a:rPr>
              <a:t> businesses: </a:t>
            </a:r>
            <a:r>
              <a:rPr lang="en-US" sz="1400" dirty="0">
                <a:solidFill>
                  <a:srgbClr val="FF0000"/>
                </a:solidFill>
              </a:rPr>
              <a:t>16,000 in 1990.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11,000 in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1469"/>
            <a:ext cx="4724400" cy="226542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1: Overview of Jobs and Unemployment in MA and the US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2: A Tale of Two Economies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3: The Devastating Recession, Our Underwhelming Recovery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4: What a Drag It Is Being MA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5: Massachusetts New Economy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6: What Now?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57200" y="2275317"/>
            <a:ext cx="4434840" cy="308134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946"/>
            <a:ext cx="5486400" cy="43415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Current Economic Policy focuses on “Sweet Spot” Industries </a:t>
            </a:r>
            <a:endParaRPr lang="en-US" sz="1300" dirty="0" smtClean="0"/>
          </a:p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Their share of current employment)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779439"/>
              </p:ext>
            </p:extLst>
          </p:nvPr>
        </p:nvGraphicFramePr>
        <p:xfrm>
          <a:off x="320040" y="479319"/>
          <a:ext cx="4754880" cy="256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180"/>
            <a:ext cx="5486400" cy="43415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Current Economic Policy - State financing structure 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for specific industries is complex and lacks accountability </a:t>
            </a:r>
          </a:p>
        </p:txBody>
      </p:sp>
      <p:pic>
        <p:nvPicPr>
          <p:cNvPr id="4" name="Picture 3" descr="ma ec dev v1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4045"/>
            <a:ext cx="5669280" cy="26372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" y="37520"/>
            <a:ext cx="5486400" cy="24948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A Better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876" y="245269"/>
            <a:ext cx="5050123" cy="2796340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r>
              <a:rPr lang="en-US" sz="1050" dirty="0"/>
              <a:t>Corporate Taxes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MHTC survey showed tax environment as key factor; business leaders sought consistent and low tax rate and low business costs.</a:t>
            </a:r>
          </a:p>
          <a:p>
            <a:r>
              <a:rPr lang="en-US" sz="1050" i="1" dirty="0" smtClean="0">
                <a:solidFill>
                  <a:schemeClr val="accent1">
                    <a:lumMod val="75000"/>
                  </a:schemeClr>
                </a:solidFill>
              </a:rPr>
              <a:t>Trade-off of </a:t>
            </a:r>
            <a:r>
              <a:rPr lang="en-US" sz="1050" i="1" dirty="0" smtClean="0">
                <a:solidFill>
                  <a:schemeClr val="accent1">
                    <a:lumMod val="75000"/>
                  </a:schemeClr>
                </a:solidFill>
              </a:rPr>
              <a:t>tax </a:t>
            </a:r>
            <a:r>
              <a:rPr lang="en-US" sz="1050" i="1" dirty="0" smtClean="0">
                <a:solidFill>
                  <a:schemeClr val="accent1">
                    <a:lumMod val="75000"/>
                  </a:schemeClr>
                </a:solidFill>
              </a:rPr>
              <a:t>expenditure reforms for lower corporate rate?</a:t>
            </a:r>
          </a:p>
          <a:p>
            <a:endParaRPr lang="en-US" sz="1050" dirty="0" smtClean="0"/>
          </a:p>
          <a:p>
            <a:r>
              <a:rPr lang="en-US" sz="1050" dirty="0"/>
              <a:t>Unemployment Insurance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Seek reforms to bring eligibility and benefit levels in line with national norms.</a:t>
            </a:r>
          </a:p>
          <a:p>
            <a:r>
              <a:rPr lang="en-US" sz="1050" i="1" dirty="0" smtClean="0">
                <a:solidFill>
                  <a:schemeClr val="accent1">
                    <a:lumMod val="75000"/>
                  </a:schemeClr>
                </a:solidFill>
              </a:rPr>
              <a:t>Current effort by administration applies only to public sector employees.</a:t>
            </a:r>
          </a:p>
          <a:p>
            <a:endParaRPr lang="en-US" sz="1050" dirty="0" smtClean="0"/>
          </a:p>
          <a:p>
            <a:r>
              <a:rPr lang="en-US" sz="1050" dirty="0"/>
              <a:t>Regulation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Keep careful eye on current Administration initiative.</a:t>
            </a:r>
          </a:p>
          <a:p>
            <a:r>
              <a:rPr lang="en-US" sz="1050" i="1" dirty="0" smtClean="0">
                <a:solidFill>
                  <a:schemeClr val="accent1">
                    <a:lumMod val="75000"/>
                  </a:schemeClr>
                </a:solidFill>
              </a:rPr>
              <a:t>Business groups must engage in the process and identify regulatory hurdles.</a:t>
            </a:r>
          </a:p>
          <a:p>
            <a:endParaRPr lang="en-US" sz="1050" dirty="0" smtClean="0"/>
          </a:p>
          <a:p>
            <a:r>
              <a:rPr lang="en-US" sz="1050" dirty="0"/>
              <a:t>Healthcare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Seek to reform or remake Connector to promote a real marketplace with robust competition and cost savings.  </a:t>
            </a:r>
          </a:p>
          <a:p>
            <a:r>
              <a:rPr lang="en-US" sz="1050" i="1" dirty="0" smtClean="0">
                <a:solidFill>
                  <a:schemeClr val="accent1">
                    <a:lumMod val="75000"/>
                  </a:schemeClr>
                </a:solidFill>
              </a:rPr>
              <a:t>Focus on the Board of the Connector.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52D2F-BB8F-4462-87EE-BBCC3B142B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33"/>
            <a:ext cx="5486400" cy="43415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Highest MA Unemployment Number Ever</a:t>
            </a:r>
            <a:br>
              <a:rPr lang="en-US" sz="1300" dirty="0"/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&gt;80,000 (150,000) More Unemployed than Pre-recession 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2944390"/>
            <a:ext cx="4892040" cy="141767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r>
              <a:rPr lang="en-US" sz="600" dirty="0"/>
              <a:t>Source: US Bureau of Labor Statistics, Local Area Unemployment Statistics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22591438"/>
              </p:ext>
            </p:extLst>
          </p:nvPr>
        </p:nvGraphicFramePr>
        <p:xfrm>
          <a:off x="137160" y="547793"/>
          <a:ext cx="5212080" cy="236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92119"/>
            <a:ext cx="5166360" cy="43415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Employment Dipped to Lowest Level Since Late ’90s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We Still Need 80,000 Jobs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" y="2944390"/>
            <a:ext cx="4892040" cy="141767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r>
              <a:rPr lang="en-US" sz="600" dirty="0"/>
              <a:t>Source: US Bureau of Labor Statistics, Local Area Unemployment Statistics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37160" y="445082"/>
          <a:ext cx="5257800" cy="243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28800" y="992875"/>
            <a:ext cx="891540" cy="547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57800" y="751099"/>
            <a:ext cx="0" cy="17997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76836157"/>
              </p:ext>
            </p:extLst>
          </p:nvPr>
        </p:nvGraphicFramePr>
        <p:xfrm>
          <a:off x="137161" y="507675"/>
          <a:ext cx="5166359" cy="256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05948"/>
            <a:ext cx="5394960" cy="43415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MA Employment: 6% Growth Since Early ’90s 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Current Recovery Still Lags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1677619"/>
            <a:ext cx="274320" cy="241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1464469"/>
            <a:ext cx="274320" cy="171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37161" y="513556"/>
          <a:ext cx="5166359" cy="256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" y="92119"/>
            <a:ext cx="5166360" cy="434155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 algn="ctr"/>
            <a:r>
              <a:rPr lang="en-US" sz="1300" dirty="0"/>
              <a:t>US Employment: Strong Growth Since Early 90s (21%)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MA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Slow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at 6%: Has Hit a Ceiling?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4755" y="1693069"/>
            <a:ext cx="274320" cy="247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83480" y="791135"/>
            <a:ext cx="274320" cy="171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66360" y="962320"/>
            <a:ext cx="0" cy="54322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7669"/>
            <a:ext cx="4953000" cy="208075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1: Overview of Jobs and Unemployment in MA and the US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2: A Tale of Two Economies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3: The Devastating Recession, Our Underwhelming Recovery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4: What a Drag It Is Being Massachusetts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5: Massachusetts’ “New Economy”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6: What Now?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04800" y="745058"/>
            <a:ext cx="4434840" cy="308134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4237"/>
            <a:ext cx="4937760" cy="513556"/>
          </a:xfrm>
        </p:spPr>
        <p:txBody>
          <a:bodyPr/>
          <a:lstStyle/>
          <a:p>
            <a:r>
              <a:rPr lang="en-US" sz="1300" dirty="0">
                <a:latin typeface="Arial" pitchFamily="34" charset="0"/>
                <a:cs typeface="Arial" pitchFamily="34" charset="0"/>
              </a:rPr>
              <a:t>Unemployment Rates by Metropolitan Areas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Large Regional Variations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82880" y="513556"/>
          <a:ext cx="5120640" cy="239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33400" y="1271016"/>
            <a:ext cx="472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52D2F-BB8F-4462-87EE-BBCC3B142B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1115568"/>
            <a:ext cx="457200" cy="308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8957" tIns="24478" rIns="48957" bIns="244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740" y="321469"/>
            <a:ext cx="5023460" cy="2080759"/>
          </a:xfrm>
          <a:prstGeom prst="rect">
            <a:avLst/>
          </a:prstGeom>
          <a:noFill/>
        </p:spPr>
        <p:txBody>
          <a:bodyPr wrap="square" lIns="48957" tIns="24478" rIns="48957" bIns="2447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1: Overview of Jobs and Unemployment in MA and the US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2: A Tale of Two Economies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3: The Devastating Recession, Our Underwhelming Recovery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4: What a Drag It Is Being Massachusetts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5: Massachusetts’ “New Economy”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Section 6: What Now?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11480" y="1027113"/>
            <a:ext cx="4922520" cy="361156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57" tIns="24478" rIns="48957" bIns="24478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E66A-2BD4-45F6-ADEE-046E4DA534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769</Words>
  <Application>Microsoft Office PowerPoint</Application>
  <PresentationFormat>Custom</PresentationFormat>
  <Paragraphs>148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Massachusetts’ New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Unemployment Rates by Metropolitan Areas Large Regional Variations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Poftak</dc:creator>
  <cp:lastModifiedBy>jim</cp:lastModifiedBy>
  <cp:revision>98</cp:revision>
  <cp:lastPrinted>2013-02-05T20:19:34Z</cp:lastPrinted>
  <dcterms:created xsi:type="dcterms:W3CDTF">2011-10-05T18:04:26Z</dcterms:created>
  <dcterms:modified xsi:type="dcterms:W3CDTF">2013-02-12T17:56:18Z</dcterms:modified>
</cp:coreProperties>
</file>