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64" r:id="rId2"/>
    <p:sldId id="379" r:id="rId3"/>
    <p:sldId id="387" r:id="rId4"/>
    <p:sldId id="406" r:id="rId5"/>
    <p:sldId id="389" r:id="rId6"/>
    <p:sldId id="341" r:id="rId7"/>
    <p:sldId id="403" r:id="rId8"/>
    <p:sldId id="388" r:id="rId9"/>
    <p:sldId id="390" r:id="rId10"/>
    <p:sldId id="404" r:id="rId11"/>
    <p:sldId id="391" r:id="rId12"/>
    <p:sldId id="392" r:id="rId13"/>
    <p:sldId id="393" r:id="rId14"/>
    <p:sldId id="368" r:id="rId15"/>
    <p:sldId id="395" r:id="rId16"/>
    <p:sldId id="405" r:id="rId17"/>
    <p:sldId id="401" r:id="rId18"/>
    <p:sldId id="407" r:id="rId19"/>
    <p:sldId id="408" r:id="rId20"/>
    <p:sldId id="399" r:id="rId21"/>
  </p:sldIdLst>
  <p:sldSz cx="9601200" cy="7315200"/>
  <p:notesSz cx="7010400" cy="9296400"/>
  <p:defaultTextStyle>
    <a:defPPr>
      <a:defRPr lang="en-US"/>
    </a:defPPr>
    <a:lvl1pPr marL="0" algn="l" defTabSz="965351" rtl="0" eaLnBrk="1" latinLnBrk="0" hangingPunct="1">
      <a:defRPr sz="1900" kern="1200">
        <a:solidFill>
          <a:schemeClr val="tx1"/>
        </a:solidFill>
        <a:latin typeface="+mn-lt"/>
        <a:ea typeface="+mn-ea"/>
        <a:cs typeface="+mn-cs"/>
      </a:defRPr>
    </a:lvl1pPr>
    <a:lvl2pPr marL="482677" algn="l" defTabSz="965351" rtl="0" eaLnBrk="1" latinLnBrk="0" hangingPunct="1">
      <a:defRPr sz="1900" kern="1200">
        <a:solidFill>
          <a:schemeClr val="tx1"/>
        </a:solidFill>
        <a:latin typeface="+mn-lt"/>
        <a:ea typeface="+mn-ea"/>
        <a:cs typeface="+mn-cs"/>
      </a:defRPr>
    </a:lvl2pPr>
    <a:lvl3pPr marL="965351" algn="l" defTabSz="965351" rtl="0" eaLnBrk="1" latinLnBrk="0" hangingPunct="1">
      <a:defRPr sz="1900" kern="1200">
        <a:solidFill>
          <a:schemeClr val="tx1"/>
        </a:solidFill>
        <a:latin typeface="+mn-lt"/>
        <a:ea typeface="+mn-ea"/>
        <a:cs typeface="+mn-cs"/>
      </a:defRPr>
    </a:lvl3pPr>
    <a:lvl4pPr marL="1448031" algn="l" defTabSz="965351" rtl="0" eaLnBrk="1" latinLnBrk="0" hangingPunct="1">
      <a:defRPr sz="1900" kern="1200">
        <a:solidFill>
          <a:schemeClr val="tx1"/>
        </a:solidFill>
        <a:latin typeface="+mn-lt"/>
        <a:ea typeface="+mn-ea"/>
        <a:cs typeface="+mn-cs"/>
      </a:defRPr>
    </a:lvl4pPr>
    <a:lvl5pPr marL="1930706" algn="l" defTabSz="965351" rtl="0" eaLnBrk="1" latinLnBrk="0" hangingPunct="1">
      <a:defRPr sz="1900" kern="1200">
        <a:solidFill>
          <a:schemeClr val="tx1"/>
        </a:solidFill>
        <a:latin typeface="+mn-lt"/>
        <a:ea typeface="+mn-ea"/>
        <a:cs typeface="+mn-cs"/>
      </a:defRPr>
    </a:lvl5pPr>
    <a:lvl6pPr marL="2413385" algn="l" defTabSz="965351" rtl="0" eaLnBrk="1" latinLnBrk="0" hangingPunct="1">
      <a:defRPr sz="1900" kern="1200">
        <a:solidFill>
          <a:schemeClr val="tx1"/>
        </a:solidFill>
        <a:latin typeface="+mn-lt"/>
        <a:ea typeface="+mn-ea"/>
        <a:cs typeface="+mn-cs"/>
      </a:defRPr>
    </a:lvl6pPr>
    <a:lvl7pPr marL="2896054" algn="l" defTabSz="965351" rtl="0" eaLnBrk="1" latinLnBrk="0" hangingPunct="1">
      <a:defRPr sz="1900" kern="1200">
        <a:solidFill>
          <a:schemeClr val="tx1"/>
        </a:solidFill>
        <a:latin typeface="+mn-lt"/>
        <a:ea typeface="+mn-ea"/>
        <a:cs typeface="+mn-cs"/>
      </a:defRPr>
    </a:lvl7pPr>
    <a:lvl8pPr marL="3378737" algn="l" defTabSz="965351" rtl="0" eaLnBrk="1" latinLnBrk="0" hangingPunct="1">
      <a:defRPr sz="1900" kern="1200">
        <a:solidFill>
          <a:schemeClr val="tx1"/>
        </a:solidFill>
        <a:latin typeface="+mn-lt"/>
        <a:ea typeface="+mn-ea"/>
        <a:cs typeface="+mn-cs"/>
      </a:defRPr>
    </a:lvl8pPr>
    <a:lvl9pPr marL="3861415" algn="l" defTabSz="965351" rtl="0" eaLnBrk="1" latinLnBrk="0" hangingPunct="1">
      <a:defRPr sz="1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ie Klinghoffer" initials="AK" lastIdx="3" clrIdx="0"/>
  <p:cmAuthor id="1" name="NSNO" initials="NSNO"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571"/>
    <a:srgbClr val="EAEAEA"/>
    <a:srgbClr val="65AE34"/>
    <a:srgbClr val="4D8527"/>
    <a:srgbClr val="FF6600"/>
    <a:srgbClr val="529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73" autoAdjust="0"/>
  </p:normalViewPr>
  <p:slideViewPr>
    <p:cSldViewPr>
      <p:cViewPr>
        <p:scale>
          <a:sx n="60" d="100"/>
          <a:sy n="60" d="100"/>
        </p:scale>
        <p:origin x="-1488" y="-96"/>
      </p:cViewPr>
      <p:guideLst>
        <p:guide orient="horz" pos="2304"/>
        <p:guide pos="3024"/>
      </p:guideLst>
    </p:cSldViewPr>
  </p:slideViewPr>
  <p:notesTextViewPr>
    <p:cViewPr>
      <p:scale>
        <a:sx n="1" d="1"/>
        <a:sy n="1" d="1"/>
      </p:scale>
      <p:origin x="0" y="0"/>
    </p:cViewPr>
  </p:notesTextViewPr>
  <p:notesViewPr>
    <p:cSldViewPr>
      <p:cViewPr varScale="1">
        <p:scale>
          <a:sx n="52" d="100"/>
          <a:sy n="52" d="100"/>
        </p:scale>
        <p:origin x="-28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24E77F9-B26D-4C86-B5BF-BFDF94E2427E}" type="datetimeFigureOut">
              <a:rPr lang="en-US" smtClean="0"/>
              <a:t>10/9/2013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99FAAEE-011E-491D-AB00-46E78055E0C2}" type="slidenum">
              <a:rPr lang="en-US" smtClean="0"/>
              <a:t>‹#›</a:t>
            </a:fld>
            <a:endParaRPr lang="en-US"/>
          </a:p>
        </p:txBody>
      </p:sp>
    </p:spTree>
    <p:extLst>
      <p:ext uri="{BB962C8B-B14F-4D97-AF65-F5344CB8AC3E}">
        <p14:creationId xmlns:p14="http://schemas.microsoft.com/office/powerpoint/2010/main" val="4067595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64D4D16-EE64-480F-8DE6-42FD21E4842E}" type="datetimeFigureOut">
              <a:rPr lang="en-US" smtClean="0"/>
              <a:t>10/9/2013</a:t>
            </a:fld>
            <a:endParaRPr lang="en-US"/>
          </a:p>
        </p:txBody>
      </p:sp>
      <p:sp>
        <p:nvSpPr>
          <p:cNvPr id="4" name="Slide Image Placeholder 3"/>
          <p:cNvSpPr>
            <a:spLocks noGrp="1" noRot="1" noChangeAspect="1"/>
          </p:cNvSpPr>
          <p:nvPr>
            <p:ph type="sldImg" idx="2"/>
          </p:nvPr>
        </p:nvSpPr>
        <p:spPr>
          <a:xfrm>
            <a:off x="1217613" y="696913"/>
            <a:ext cx="457517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CC34B60-472C-4B60-84D2-D7CEB5F7ABD2}" type="slidenum">
              <a:rPr lang="en-US" smtClean="0"/>
              <a:t>‹#›</a:t>
            </a:fld>
            <a:endParaRPr lang="en-US"/>
          </a:p>
        </p:txBody>
      </p:sp>
    </p:spTree>
    <p:extLst>
      <p:ext uri="{BB962C8B-B14F-4D97-AF65-F5344CB8AC3E}">
        <p14:creationId xmlns:p14="http://schemas.microsoft.com/office/powerpoint/2010/main" val="3700517502"/>
      </p:ext>
    </p:extLst>
  </p:cSld>
  <p:clrMap bg1="lt1" tx1="dk1" bg2="lt2" tx2="dk2" accent1="accent1" accent2="accent2" accent3="accent3" accent4="accent4" accent5="accent5" accent6="accent6" hlink="hlink" folHlink="folHlink"/>
  <p:notesStyle>
    <a:lvl1pPr marL="0" algn="l" defTabSz="913260" rtl="0" eaLnBrk="1" latinLnBrk="0" hangingPunct="1">
      <a:defRPr sz="1200" kern="1200">
        <a:solidFill>
          <a:schemeClr val="tx1"/>
        </a:solidFill>
        <a:latin typeface="+mn-lt"/>
        <a:ea typeface="+mn-ea"/>
        <a:cs typeface="+mn-cs"/>
      </a:defRPr>
    </a:lvl1pPr>
    <a:lvl2pPr marL="456630" algn="l" defTabSz="913260" rtl="0" eaLnBrk="1" latinLnBrk="0" hangingPunct="1">
      <a:defRPr sz="1200" kern="1200">
        <a:solidFill>
          <a:schemeClr val="tx1"/>
        </a:solidFill>
        <a:latin typeface="+mn-lt"/>
        <a:ea typeface="+mn-ea"/>
        <a:cs typeface="+mn-cs"/>
      </a:defRPr>
    </a:lvl2pPr>
    <a:lvl3pPr marL="913260" algn="l" defTabSz="913260" rtl="0" eaLnBrk="1" latinLnBrk="0" hangingPunct="1">
      <a:defRPr sz="1200" kern="1200">
        <a:solidFill>
          <a:schemeClr val="tx1"/>
        </a:solidFill>
        <a:latin typeface="+mn-lt"/>
        <a:ea typeface="+mn-ea"/>
        <a:cs typeface="+mn-cs"/>
      </a:defRPr>
    </a:lvl3pPr>
    <a:lvl4pPr marL="1369888" algn="l" defTabSz="913260" rtl="0" eaLnBrk="1" latinLnBrk="0" hangingPunct="1">
      <a:defRPr sz="1200" kern="1200">
        <a:solidFill>
          <a:schemeClr val="tx1"/>
        </a:solidFill>
        <a:latin typeface="+mn-lt"/>
        <a:ea typeface="+mn-ea"/>
        <a:cs typeface="+mn-cs"/>
      </a:defRPr>
    </a:lvl4pPr>
    <a:lvl5pPr marL="1826521" algn="l" defTabSz="913260" rtl="0" eaLnBrk="1" latinLnBrk="0" hangingPunct="1">
      <a:defRPr sz="1200" kern="1200">
        <a:solidFill>
          <a:schemeClr val="tx1"/>
        </a:solidFill>
        <a:latin typeface="+mn-lt"/>
        <a:ea typeface="+mn-ea"/>
        <a:cs typeface="+mn-cs"/>
      </a:defRPr>
    </a:lvl5pPr>
    <a:lvl6pPr marL="2283151" algn="l" defTabSz="913260" rtl="0" eaLnBrk="1" latinLnBrk="0" hangingPunct="1">
      <a:defRPr sz="1200" kern="1200">
        <a:solidFill>
          <a:schemeClr val="tx1"/>
        </a:solidFill>
        <a:latin typeface="+mn-lt"/>
        <a:ea typeface="+mn-ea"/>
        <a:cs typeface="+mn-cs"/>
      </a:defRPr>
    </a:lvl6pPr>
    <a:lvl7pPr marL="2739779" algn="l" defTabSz="913260" rtl="0" eaLnBrk="1" latinLnBrk="0" hangingPunct="1">
      <a:defRPr sz="1200" kern="1200">
        <a:solidFill>
          <a:schemeClr val="tx1"/>
        </a:solidFill>
        <a:latin typeface="+mn-lt"/>
        <a:ea typeface="+mn-ea"/>
        <a:cs typeface="+mn-cs"/>
      </a:defRPr>
    </a:lvl7pPr>
    <a:lvl8pPr marL="3196409" algn="l" defTabSz="913260" rtl="0" eaLnBrk="1" latinLnBrk="0" hangingPunct="1">
      <a:defRPr sz="1200" kern="1200">
        <a:solidFill>
          <a:schemeClr val="tx1"/>
        </a:solidFill>
        <a:latin typeface="+mn-lt"/>
        <a:ea typeface="+mn-ea"/>
        <a:cs typeface="+mn-cs"/>
      </a:defRPr>
    </a:lvl8pPr>
    <a:lvl9pPr marL="3653039" algn="l" defTabSz="9132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9478C-3270-4555-9866-82F155730EF9}" type="slidenum">
              <a:rPr lang="en-US" smtClean="0"/>
              <a:t>1</a:t>
            </a:fld>
            <a:endParaRPr lang="en-US"/>
          </a:p>
        </p:txBody>
      </p:sp>
    </p:spTree>
    <p:extLst>
      <p:ext uri="{BB962C8B-B14F-4D97-AF65-F5344CB8AC3E}">
        <p14:creationId xmlns:p14="http://schemas.microsoft.com/office/powerpoint/2010/main" val="2330433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14</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16</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18</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19</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20</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2</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3</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4</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6</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8</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9</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11</a:t>
            </a:fld>
            <a:endParaRPr lang="en-US"/>
          </a:p>
        </p:txBody>
      </p:sp>
    </p:spTree>
    <p:extLst>
      <p:ext uri="{BB962C8B-B14F-4D97-AF65-F5344CB8AC3E}">
        <p14:creationId xmlns:p14="http://schemas.microsoft.com/office/powerpoint/2010/main" val="28480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CC34B60-472C-4B60-84D2-D7CEB5F7ABD2}" type="slidenum">
              <a:rPr lang="en-US" smtClean="0"/>
              <a:t>12</a:t>
            </a:fld>
            <a:endParaRPr lang="en-US"/>
          </a:p>
        </p:txBody>
      </p:sp>
    </p:spTree>
    <p:extLst>
      <p:ext uri="{BB962C8B-B14F-4D97-AF65-F5344CB8AC3E}">
        <p14:creationId xmlns:p14="http://schemas.microsoft.com/office/powerpoint/2010/main" val="284808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3906"/>
            <a:ext cx="9521190" cy="626334"/>
          </a:xfrm>
          <a:prstGeom prst="rect">
            <a:avLst/>
          </a:prstGeom>
        </p:spPr>
        <p:txBody>
          <a:bodyPr anchor="ctr">
            <a:noAutofit/>
          </a:bodyPr>
          <a:lstStyle>
            <a:lvl1pPr algn="l">
              <a:defRPr sz="2400">
                <a:latin typeface="Franklin Gothic Book"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40030" y="731520"/>
            <a:ext cx="8961120" cy="1021080"/>
          </a:xfrm>
          <a:prstGeom prst="rect">
            <a:avLst/>
          </a:prstGeom>
        </p:spPr>
        <p:txBody>
          <a:bodyPr/>
          <a:lstStyle>
            <a:lvl1pPr marL="0" indent="0">
              <a:buNone/>
              <a:defRPr sz="1600">
                <a:solidFill>
                  <a:srgbClr val="2D5571"/>
                </a:solidFill>
                <a:latin typeface="+mn-lt"/>
              </a:defRPr>
            </a:lvl1pPr>
            <a:lvl2pPr marL="784463" indent="-301716">
              <a:buFont typeface="Wingdings" pitchFamily="2" charset="2"/>
              <a:buChar char="§"/>
              <a:defRPr sz="1600">
                <a:solidFill>
                  <a:srgbClr val="2D5571"/>
                </a:solidFill>
                <a:latin typeface="+mn-lt"/>
              </a:defRPr>
            </a:lvl2pPr>
            <a:lvl3pPr marL="1206865" indent="-241374">
              <a:buFont typeface="Wingdings" pitchFamily="2" charset="2"/>
              <a:buChar char="§"/>
              <a:defRPr sz="1600">
                <a:solidFill>
                  <a:srgbClr val="2D5571"/>
                </a:solidFill>
                <a:latin typeface="+mn-lt"/>
              </a:defRPr>
            </a:lvl3pPr>
            <a:lvl4pPr>
              <a:defRPr sz="1900">
                <a:latin typeface="Franklin Gothic Book" pitchFamily="34" charset="0"/>
              </a:defRPr>
            </a:lvl4pPr>
            <a:lvl5pPr>
              <a:defRPr sz="1900">
                <a:latin typeface="Franklin Gothic Book" pitchFamily="34" charset="0"/>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880860" y="6780121"/>
            <a:ext cx="2240280" cy="389467"/>
          </a:xfrm>
          <a:prstGeom prst="rect">
            <a:avLst/>
          </a:prstGeom>
        </p:spPr>
        <p:txBody>
          <a:bodyPr/>
          <a:lstStyle>
            <a:lvl1pPr algn="r">
              <a:defRPr sz="1200">
                <a:solidFill>
                  <a:schemeClr val="tx1"/>
                </a:solidFill>
                <a:latin typeface="Franklin Gothic Book" pitchFamily="34" charset="0"/>
              </a:defRPr>
            </a:lvl1pPr>
          </a:lstStyle>
          <a:p>
            <a:fld id="{0E5BBDE2-F1C0-4334-A660-D6081CFFCE38}" type="slidenum">
              <a:rPr lang="en-US" smtClean="0"/>
              <a:pPr/>
              <a:t>‹#›</a:t>
            </a:fld>
            <a:endParaRPr lang="en-US" dirty="0"/>
          </a:p>
        </p:txBody>
      </p:sp>
      <p:sp>
        <p:nvSpPr>
          <p:cNvPr id="8" name="Line 3"/>
          <p:cNvSpPr>
            <a:spLocks noChangeShapeType="1"/>
          </p:cNvSpPr>
          <p:nvPr userDrawn="1"/>
        </p:nvSpPr>
        <p:spPr bwMode="auto">
          <a:xfrm>
            <a:off x="0" y="650240"/>
            <a:ext cx="9601200" cy="0"/>
          </a:xfrm>
          <a:prstGeom prst="line">
            <a:avLst/>
          </a:prstGeom>
          <a:noFill/>
          <a:ln w="22225">
            <a:solidFill>
              <a:srgbClr val="FF6600"/>
            </a:solidFill>
            <a:round/>
            <a:headEnd/>
            <a:tailEnd/>
          </a:ln>
          <a:extLst>
            <a:ext uri="{909E8E84-426E-40DD-AFC4-6F175D3DCCD1}">
              <a14:hiddenFill xmlns:a14="http://schemas.microsoft.com/office/drawing/2010/main">
                <a:noFill/>
              </a14:hiddenFill>
            </a:ext>
          </a:extLst>
        </p:spPr>
        <p:txBody>
          <a:bodyPr lIns="72480" tIns="36241" rIns="72480" bIns="36241"/>
          <a:lstStyle/>
          <a:p>
            <a:pPr defTabSz="965493"/>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90376"/>
            <a:ext cx="3065983" cy="728269"/>
          </a:xfrm>
          <a:prstGeom prst="rect">
            <a:avLst/>
          </a:prstGeom>
        </p:spPr>
      </p:pic>
    </p:spTree>
    <p:extLst>
      <p:ext uri="{BB962C8B-B14F-4D97-AF65-F5344CB8AC3E}">
        <p14:creationId xmlns:p14="http://schemas.microsoft.com/office/powerpoint/2010/main" val="476888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7999" y="4700697"/>
            <a:ext cx="5871449" cy="1452880"/>
          </a:xfrm>
          <a:prstGeom prst="rect">
            <a:avLst/>
          </a:prstGeom>
        </p:spPr>
        <p:txBody>
          <a:bodyPr anchor="t"/>
          <a:lstStyle>
            <a:lvl1pPr algn="r">
              <a:defRPr sz="4200" b="1" cap="all"/>
            </a:lvl1pPr>
          </a:lstStyle>
          <a:p>
            <a:r>
              <a:rPr lang="en-US" smtClean="0"/>
              <a:t>Click to edit Master title style</a:t>
            </a:r>
            <a:endParaRPr lang="en-US"/>
          </a:p>
        </p:txBody>
      </p:sp>
    </p:spTree>
    <p:extLst>
      <p:ext uri="{BB962C8B-B14F-4D97-AF65-F5344CB8AC3E}">
        <p14:creationId xmlns:p14="http://schemas.microsoft.com/office/powerpoint/2010/main" val="303801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2" descr="U:\Communications - Work in Progress FY2011\Marketing &amp; Communications\nsnoLogo_Ver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5105400"/>
            <a:ext cx="1752600" cy="206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959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2438400" y="3786297"/>
            <a:ext cx="6861571" cy="709503"/>
          </a:xfrm>
          <a:prstGeom prst="rect">
            <a:avLst/>
          </a:prstGeom>
        </p:spPr>
        <p:txBody>
          <a:bodyPr>
            <a:normAutofit/>
          </a:bodyPr>
          <a:lstStyle>
            <a:lvl1pPr algn="ctr" defTabSz="965493" rtl="0" eaLnBrk="1" latinLnBrk="0" hangingPunct="1">
              <a:spcBef>
                <a:spcPct val="0"/>
              </a:spcBef>
              <a:buNone/>
              <a:defRPr sz="4700" kern="1200">
                <a:solidFill>
                  <a:schemeClr val="tx1"/>
                </a:solidFill>
                <a:latin typeface="+mj-lt"/>
                <a:ea typeface="+mj-ea"/>
                <a:cs typeface="+mj-cs"/>
              </a:defRPr>
            </a:lvl1pPr>
          </a:lstStyle>
          <a:p>
            <a:pPr algn="r"/>
            <a:r>
              <a:rPr lang="en-US" sz="3600" dirty="0" smtClean="0"/>
              <a:t>Subtitle</a:t>
            </a:r>
            <a:endParaRPr lang="en-US" sz="3600" dirty="0"/>
          </a:p>
        </p:txBody>
      </p:sp>
      <p:sp>
        <p:nvSpPr>
          <p:cNvPr id="8" name="Line 3"/>
          <p:cNvSpPr>
            <a:spLocks noChangeShapeType="1"/>
          </p:cNvSpPr>
          <p:nvPr/>
        </p:nvSpPr>
        <p:spPr bwMode="auto">
          <a:xfrm>
            <a:off x="2438400" y="3735784"/>
            <a:ext cx="6867525" cy="0"/>
          </a:xfrm>
          <a:prstGeom prst="line">
            <a:avLst/>
          </a:prstGeom>
          <a:noFill/>
          <a:ln w="38100">
            <a:solidFill>
              <a:srgbClr val="FB6305"/>
            </a:solidFill>
            <a:round/>
            <a:headEnd/>
            <a:tailEnd/>
          </a:ln>
          <a:extLst>
            <a:ext uri="{909E8E84-426E-40DD-AFC4-6F175D3DCCD1}">
              <a14:hiddenFill xmlns:a14="http://schemas.microsoft.com/office/drawing/2010/main">
                <a:noFill/>
              </a14:hiddenFill>
            </a:ext>
          </a:extLst>
        </p:spPr>
        <p:txBody>
          <a:bodyPr lIns="68644" tIns="34322" rIns="68644" bIns="34322"/>
          <a:lstStyle/>
          <a:p>
            <a:pPr algn="r"/>
            <a:endParaRPr lang="en-US" dirty="0"/>
          </a:p>
        </p:txBody>
      </p:sp>
      <p:sp>
        <p:nvSpPr>
          <p:cNvPr id="9" name="Rectangle 8"/>
          <p:cNvSpPr/>
          <p:nvPr/>
        </p:nvSpPr>
        <p:spPr>
          <a:xfrm>
            <a:off x="3886200" y="3048000"/>
            <a:ext cx="5410200" cy="646331"/>
          </a:xfrm>
          <a:prstGeom prst="rect">
            <a:avLst/>
          </a:prstGeom>
        </p:spPr>
        <p:txBody>
          <a:bodyPr wrap="square">
            <a:spAutoFit/>
          </a:bodyPr>
          <a:lstStyle/>
          <a:p>
            <a:pPr algn="r"/>
            <a:r>
              <a:rPr lang="en-US" sz="3600" dirty="0" smtClean="0">
                <a:latin typeface="Franklin Gothic Medium" pitchFamily="34" charset="0"/>
              </a:rPr>
              <a:t>Title</a:t>
            </a:r>
            <a:endParaRPr lang="en-US" sz="3200" dirty="0">
              <a:latin typeface="Franklin Gothic Medium" pitchFamily="34" charset="0"/>
            </a:endParaRPr>
          </a:p>
        </p:txBody>
      </p:sp>
      <p:pic>
        <p:nvPicPr>
          <p:cNvPr id="10" name="Picture 2" descr="U:\Communications - Work in Progress FY2011\Marketing &amp; Communications\nsnoLogo_Ver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105400"/>
            <a:ext cx="1752600" cy="206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947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Lst>
  <p:timing>
    <p:tnLst>
      <p:par>
        <p:cTn id="1" dur="indefinite" restart="never" nodeType="tmRoot"/>
      </p:par>
    </p:tnLst>
  </p:timing>
  <p:hf hdr="0" ftr="0" dt="0"/>
  <p:txStyles>
    <p:titleStyle>
      <a:lvl1pPr algn="ctr" defTabSz="965493" rtl="0" eaLnBrk="1" latinLnBrk="0" hangingPunct="1">
        <a:spcBef>
          <a:spcPct val="0"/>
        </a:spcBef>
        <a:buNone/>
        <a:defRPr sz="4700" kern="1200">
          <a:solidFill>
            <a:schemeClr val="tx1"/>
          </a:solidFill>
          <a:latin typeface="+mj-lt"/>
          <a:ea typeface="+mj-ea"/>
          <a:cs typeface="+mj-cs"/>
        </a:defRPr>
      </a:lvl1pPr>
    </p:titleStyle>
    <p:bodyStyle>
      <a:lvl1pPr marL="362061" indent="-362061" algn="l" defTabSz="965493"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4463" indent="-301716" algn="l" defTabSz="965493"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6865" indent="-241374" algn="l" defTabSz="965493"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89614"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2358"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5106"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37855"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0598"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3345"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5493" rtl="0" eaLnBrk="1" latinLnBrk="0" hangingPunct="1">
        <a:defRPr sz="1900" kern="1200">
          <a:solidFill>
            <a:schemeClr val="tx1"/>
          </a:solidFill>
          <a:latin typeface="+mn-lt"/>
          <a:ea typeface="+mn-ea"/>
          <a:cs typeface="+mn-cs"/>
        </a:defRPr>
      </a:lvl1pPr>
      <a:lvl2pPr marL="482745" algn="l" defTabSz="965493" rtl="0" eaLnBrk="1" latinLnBrk="0" hangingPunct="1">
        <a:defRPr sz="1900" kern="1200">
          <a:solidFill>
            <a:schemeClr val="tx1"/>
          </a:solidFill>
          <a:latin typeface="+mn-lt"/>
          <a:ea typeface="+mn-ea"/>
          <a:cs typeface="+mn-cs"/>
        </a:defRPr>
      </a:lvl2pPr>
      <a:lvl3pPr marL="965493" algn="l" defTabSz="965493" rtl="0" eaLnBrk="1" latinLnBrk="0" hangingPunct="1">
        <a:defRPr sz="1900" kern="1200">
          <a:solidFill>
            <a:schemeClr val="tx1"/>
          </a:solidFill>
          <a:latin typeface="+mn-lt"/>
          <a:ea typeface="+mn-ea"/>
          <a:cs typeface="+mn-cs"/>
        </a:defRPr>
      </a:lvl3pPr>
      <a:lvl4pPr marL="1448235" algn="l" defTabSz="965493" rtl="0" eaLnBrk="1" latinLnBrk="0" hangingPunct="1">
        <a:defRPr sz="1900" kern="1200">
          <a:solidFill>
            <a:schemeClr val="tx1"/>
          </a:solidFill>
          <a:latin typeface="+mn-lt"/>
          <a:ea typeface="+mn-ea"/>
          <a:cs typeface="+mn-cs"/>
        </a:defRPr>
      </a:lvl4pPr>
      <a:lvl5pPr marL="1930984" algn="l" defTabSz="965493" rtl="0" eaLnBrk="1" latinLnBrk="0" hangingPunct="1">
        <a:defRPr sz="1900" kern="1200">
          <a:solidFill>
            <a:schemeClr val="tx1"/>
          </a:solidFill>
          <a:latin typeface="+mn-lt"/>
          <a:ea typeface="+mn-ea"/>
          <a:cs typeface="+mn-cs"/>
        </a:defRPr>
      </a:lvl5pPr>
      <a:lvl6pPr marL="2413732" algn="l" defTabSz="965493" rtl="0" eaLnBrk="1" latinLnBrk="0" hangingPunct="1">
        <a:defRPr sz="1900" kern="1200">
          <a:solidFill>
            <a:schemeClr val="tx1"/>
          </a:solidFill>
          <a:latin typeface="+mn-lt"/>
          <a:ea typeface="+mn-ea"/>
          <a:cs typeface="+mn-cs"/>
        </a:defRPr>
      </a:lvl6pPr>
      <a:lvl7pPr marL="2896479" algn="l" defTabSz="965493" rtl="0" eaLnBrk="1" latinLnBrk="0" hangingPunct="1">
        <a:defRPr sz="1900" kern="1200">
          <a:solidFill>
            <a:schemeClr val="tx1"/>
          </a:solidFill>
          <a:latin typeface="+mn-lt"/>
          <a:ea typeface="+mn-ea"/>
          <a:cs typeface="+mn-cs"/>
        </a:defRPr>
      </a:lvl7pPr>
      <a:lvl8pPr marL="3379226" algn="l" defTabSz="965493" rtl="0" eaLnBrk="1" latinLnBrk="0" hangingPunct="1">
        <a:defRPr sz="1900" kern="1200">
          <a:solidFill>
            <a:schemeClr val="tx1"/>
          </a:solidFill>
          <a:latin typeface="+mn-lt"/>
          <a:ea typeface="+mn-ea"/>
          <a:cs typeface="+mn-cs"/>
        </a:defRPr>
      </a:lvl8pPr>
      <a:lvl9pPr marL="3861973" algn="l" defTabSz="96549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3100497"/>
            <a:ext cx="7696200" cy="584775"/>
          </a:xfrm>
          <a:prstGeom prst="rect">
            <a:avLst/>
          </a:prstGeom>
        </p:spPr>
        <p:txBody>
          <a:bodyPr wrap="square">
            <a:spAutoFit/>
          </a:bodyPr>
          <a:lstStyle/>
          <a:p>
            <a:pPr algn="r"/>
            <a:r>
              <a:rPr lang="en-US" sz="3200" dirty="0" smtClean="0">
                <a:latin typeface="Franklin Gothic Medium" pitchFamily="34" charset="0"/>
              </a:rPr>
              <a:t>Lessons from New Orleans</a:t>
            </a:r>
            <a:endParaRPr lang="en-US" sz="3200" dirty="0">
              <a:latin typeface="Franklin Gothic Medium" pitchFamily="34" charset="0"/>
            </a:endParaRPr>
          </a:p>
        </p:txBody>
      </p:sp>
      <p:sp>
        <p:nvSpPr>
          <p:cNvPr id="2" name="Title 1"/>
          <p:cNvSpPr>
            <a:spLocks noGrp="1"/>
          </p:cNvSpPr>
          <p:nvPr>
            <p:ph type="title"/>
          </p:nvPr>
        </p:nvSpPr>
        <p:spPr>
          <a:xfrm>
            <a:off x="2286000" y="3786297"/>
            <a:ext cx="6861571" cy="709503"/>
          </a:xfrm>
        </p:spPr>
        <p:txBody>
          <a:bodyPr>
            <a:normAutofit/>
          </a:bodyPr>
          <a:lstStyle/>
          <a:p>
            <a:r>
              <a:rPr lang="en-US" sz="2400" b="0" cap="none" dirty="0" smtClean="0"/>
              <a:t>October </a:t>
            </a:r>
            <a:r>
              <a:rPr lang="en-US" sz="2400" b="0" cap="none" dirty="0" smtClean="0"/>
              <a:t>2013</a:t>
            </a:r>
            <a:endParaRPr lang="en-US" sz="3600" b="0" cap="none" dirty="0"/>
          </a:p>
        </p:txBody>
      </p:sp>
      <p:pic>
        <p:nvPicPr>
          <p:cNvPr id="6" name="Picture 2" descr="U:\Communications - Work in Progress FY2011\Marketing &amp; Communications\nsnoLogo_Ve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105400"/>
            <a:ext cx="1752600" cy="2066165"/>
          </a:xfrm>
          <a:prstGeom prst="rect">
            <a:avLst/>
          </a:prstGeom>
          <a:noFill/>
          <a:extLst>
            <a:ext uri="{909E8E84-426E-40DD-AFC4-6F175D3DCCD1}">
              <a14:hiddenFill xmlns:a14="http://schemas.microsoft.com/office/drawing/2010/main">
                <a:solidFill>
                  <a:srgbClr val="FFFFFF"/>
                </a:solidFill>
              </a14:hiddenFill>
            </a:ext>
          </a:extLst>
        </p:spPr>
      </p:pic>
      <p:sp>
        <p:nvSpPr>
          <p:cNvPr id="5" name="Line 3"/>
          <p:cNvSpPr>
            <a:spLocks noChangeShapeType="1"/>
          </p:cNvSpPr>
          <p:nvPr/>
        </p:nvSpPr>
        <p:spPr bwMode="auto">
          <a:xfrm>
            <a:off x="2057400" y="3735784"/>
            <a:ext cx="7096125" cy="0"/>
          </a:xfrm>
          <a:prstGeom prst="line">
            <a:avLst/>
          </a:prstGeom>
          <a:noFill/>
          <a:ln w="38100">
            <a:solidFill>
              <a:srgbClr val="FB6305"/>
            </a:solidFill>
            <a:round/>
            <a:headEnd/>
            <a:tailEnd/>
          </a:ln>
          <a:extLst>
            <a:ext uri="{909E8E84-426E-40DD-AFC4-6F175D3DCCD1}">
              <a14:hiddenFill xmlns:a14="http://schemas.microsoft.com/office/drawing/2010/main">
                <a:noFill/>
              </a14:hiddenFill>
            </a:ext>
          </a:extLst>
        </p:spPr>
        <p:txBody>
          <a:bodyPr lIns="68644" tIns="34322" rIns="68644" bIns="34322"/>
          <a:lstStyle/>
          <a:p>
            <a:pPr algn="r"/>
            <a:endParaRPr lang="en-US" dirty="0"/>
          </a:p>
        </p:txBody>
      </p:sp>
    </p:spTree>
    <p:extLst>
      <p:ext uri="{BB962C8B-B14F-4D97-AF65-F5344CB8AC3E}">
        <p14:creationId xmlns:p14="http://schemas.microsoft.com/office/powerpoint/2010/main" val="199829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03" y="2667000"/>
            <a:ext cx="9753600" cy="1452880"/>
          </a:xfrm>
        </p:spPr>
        <p:txBody>
          <a:bodyPr/>
          <a:lstStyle/>
          <a:p>
            <a:r>
              <a:rPr lang="en-US" dirty="0" smtClean="0"/>
              <a:t>Are schools getting more Money? </a:t>
            </a:r>
            <a:endParaRPr lang="en-US" dirty="0"/>
          </a:p>
        </p:txBody>
      </p:sp>
    </p:spTree>
    <p:extLst>
      <p:ext uri="{BB962C8B-B14F-4D97-AF65-F5344CB8AC3E}">
        <p14:creationId xmlns:p14="http://schemas.microsoft.com/office/powerpoint/2010/main" val="2932872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ea typeface="ＭＳ Ｐゴシック" pitchFamily="34" charset="-128"/>
                <a:cs typeface="Arial" charset="0"/>
              </a:rPr>
              <a:t>The Funding Differential Between NOLA and State is Near 2002 Levels</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11</a:t>
            </a:fld>
            <a:endParaRPr lang="en-US" dirty="0">
              <a:solidFill>
                <a:prstClr val="black">
                  <a:tint val="75000"/>
                </a:prstClr>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9067800" cy="176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638800" y="2895600"/>
            <a:ext cx="1295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48600" y="3352800"/>
            <a:ext cx="1295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976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ea typeface="ＭＳ Ｐゴシック" pitchFamily="34" charset="-128"/>
                <a:cs typeface="Arial" charset="0"/>
              </a:rPr>
              <a:t>Putting it All Together </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12</a:t>
            </a:fld>
            <a:endParaRPr lang="en-US" dirty="0">
              <a:solidFill>
                <a:prstClr val="black">
                  <a:tint val="75000"/>
                </a:prstClr>
              </a:solidFill>
            </a:endParaRPr>
          </a:p>
        </p:txBody>
      </p:sp>
      <p:sp>
        <p:nvSpPr>
          <p:cNvPr id="3" name="TextBox 2"/>
          <p:cNvSpPr txBox="1"/>
          <p:nvPr/>
        </p:nvSpPr>
        <p:spPr>
          <a:xfrm>
            <a:off x="228600" y="1066800"/>
            <a:ext cx="8686800" cy="3046988"/>
          </a:xfrm>
          <a:prstGeom prst="rect">
            <a:avLst/>
          </a:prstGeom>
          <a:noFill/>
        </p:spPr>
        <p:txBody>
          <a:bodyPr wrap="square" rtlCol="0">
            <a:spAutoFit/>
          </a:bodyPr>
          <a:lstStyle/>
          <a:p>
            <a:r>
              <a:rPr lang="en-US" sz="2400" b="1" dirty="0" smtClean="0"/>
              <a:t>Higher % of students with free and reduced lunch…</a:t>
            </a:r>
          </a:p>
          <a:p>
            <a:endParaRPr lang="en-US" sz="2400" b="1" dirty="0"/>
          </a:p>
          <a:p>
            <a:r>
              <a:rPr lang="en-US" sz="2400" b="1" dirty="0" smtClean="0"/>
              <a:t>Citizens suffering from a severe mental health crisis…</a:t>
            </a:r>
          </a:p>
          <a:p>
            <a:endParaRPr lang="en-US" sz="2400" b="1" dirty="0"/>
          </a:p>
          <a:p>
            <a:r>
              <a:rPr lang="en-US" sz="2400" b="1" dirty="0" smtClean="0"/>
              <a:t>No major shifts in city-state funding ratios…</a:t>
            </a:r>
          </a:p>
          <a:p>
            <a:endParaRPr lang="en-US" sz="2400" b="1" dirty="0"/>
          </a:p>
          <a:p>
            <a:r>
              <a:rPr lang="en-US" sz="2400" b="1" dirty="0" smtClean="0"/>
              <a:t>And New Orleans is closing gap with the state over 4X faster than pre-storm </a:t>
            </a:r>
          </a:p>
        </p:txBody>
      </p:sp>
    </p:spTree>
    <p:extLst>
      <p:ext uri="{BB962C8B-B14F-4D97-AF65-F5344CB8AC3E}">
        <p14:creationId xmlns:p14="http://schemas.microsoft.com/office/powerpoint/2010/main" val="27233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38400"/>
            <a:ext cx="5871449" cy="1452880"/>
          </a:xfrm>
        </p:spPr>
        <p:txBody>
          <a:bodyPr/>
          <a:lstStyle/>
          <a:p>
            <a:r>
              <a:rPr lang="en-US" dirty="0" smtClean="0"/>
              <a:t>Did it work Because of charter schools? </a:t>
            </a:r>
            <a:endParaRPr lang="en-US" dirty="0"/>
          </a:p>
        </p:txBody>
      </p:sp>
    </p:spTree>
    <p:extLst>
      <p:ext uri="{BB962C8B-B14F-4D97-AF65-F5344CB8AC3E}">
        <p14:creationId xmlns:p14="http://schemas.microsoft.com/office/powerpoint/2010/main" val="965749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Orleans: </a:t>
            </a:r>
            <a:r>
              <a:rPr lang="en-US" b="1" dirty="0" smtClean="0"/>
              <a:t>~5 Months </a:t>
            </a:r>
            <a:r>
              <a:rPr lang="en-US" dirty="0" smtClean="0"/>
              <a:t>of Extra </a:t>
            </a:r>
            <a:r>
              <a:rPr lang="en-US" dirty="0" smtClean="0"/>
              <a:t>Learning and 90% Market Share  </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14</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86802"/>
            <a:ext cx="3600450" cy="447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386157" y="3795142"/>
            <a:ext cx="346421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2088849"/>
            <a:ext cx="4495800" cy="339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122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38400"/>
            <a:ext cx="5871449" cy="1452880"/>
          </a:xfrm>
        </p:spPr>
        <p:txBody>
          <a:bodyPr/>
          <a:lstStyle/>
          <a:p>
            <a:r>
              <a:rPr lang="en-US" dirty="0" smtClean="0"/>
              <a:t>Recommendations for Massachusetts</a:t>
            </a:r>
            <a:endParaRPr lang="en-US" dirty="0"/>
          </a:p>
        </p:txBody>
      </p:sp>
    </p:spTree>
    <p:extLst>
      <p:ext uri="{BB962C8B-B14F-4D97-AF65-F5344CB8AC3E}">
        <p14:creationId xmlns:p14="http://schemas.microsoft.com/office/powerpoint/2010/main" val="2167112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ea typeface="ＭＳ Ｐゴシック" pitchFamily="34" charset="-128"/>
                <a:cs typeface="Arial" charset="0"/>
              </a:rPr>
              <a:t>Create a RSD to Fix the System Itself </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16</a:t>
            </a:fld>
            <a:endParaRPr lang="en-US" dirty="0">
              <a:solidFill>
                <a:prstClr val="black">
                  <a:tint val="75000"/>
                </a:prstClr>
              </a:solidFill>
            </a:endParaRPr>
          </a:p>
        </p:txBody>
      </p:sp>
      <p:grpSp>
        <p:nvGrpSpPr>
          <p:cNvPr id="6" name="Group 5"/>
          <p:cNvGrpSpPr/>
          <p:nvPr/>
        </p:nvGrpSpPr>
        <p:grpSpPr>
          <a:xfrm>
            <a:off x="990287" y="1517510"/>
            <a:ext cx="7075487" cy="4276725"/>
            <a:chOff x="1017588" y="1135063"/>
            <a:chExt cx="7075487" cy="4276725"/>
          </a:xfrm>
        </p:grpSpPr>
        <p:grpSp>
          <p:nvGrpSpPr>
            <p:cNvPr id="7" name="Group 1"/>
            <p:cNvGrpSpPr>
              <a:grpSpLocks/>
            </p:cNvGrpSpPr>
            <p:nvPr/>
          </p:nvGrpSpPr>
          <p:grpSpPr bwMode="auto">
            <a:xfrm>
              <a:off x="1017588" y="1555750"/>
              <a:ext cx="7075487" cy="3856038"/>
              <a:chOff x="1017587" y="1555148"/>
              <a:chExt cx="5143500" cy="2903538"/>
            </a:xfrm>
          </p:grpSpPr>
          <p:sp>
            <p:nvSpPr>
              <p:cNvPr id="9" name="Rectangle 6"/>
              <p:cNvSpPr>
                <a:spLocks noChangeArrowheads="1"/>
              </p:cNvSpPr>
              <p:nvPr/>
            </p:nvSpPr>
            <p:spPr bwMode="auto">
              <a:xfrm>
                <a:off x="2660649" y="1558323"/>
                <a:ext cx="3500438" cy="2900363"/>
              </a:xfrm>
              <a:prstGeom prst="rect">
                <a:avLst/>
              </a:prstGeom>
              <a:noFill/>
              <a:ln w="22225" algn="ctr">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10" name="Oval 7"/>
              <p:cNvSpPr>
                <a:spLocks noChangeArrowheads="1"/>
              </p:cNvSpPr>
              <p:nvPr/>
            </p:nvSpPr>
            <p:spPr bwMode="auto">
              <a:xfrm>
                <a:off x="2759074" y="2941036"/>
                <a:ext cx="881063" cy="557212"/>
              </a:xfrm>
              <a:prstGeom prst="ellipse">
                <a:avLst/>
              </a:prstGeom>
              <a:noFill/>
              <a:ln w="22225" algn="ctr">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Unions</a:t>
                </a:r>
              </a:p>
            </p:txBody>
          </p:sp>
          <p:sp>
            <p:nvSpPr>
              <p:cNvPr id="11" name="Oval 8"/>
              <p:cNvSpPr>
                <a:spLocks noChangeArrowheads="1"/>
              </p:cNvSpPr>
              <p:nvPr/>
            </p:nvSpPr>
            <p:spPr bwMode="auto">
              <a:xfrm>
                <a:off x="3238499" y="1982186"/>
                <a:ext cx="1473200" cy="479425"/>
              </a:xfrm>
              <a:prstGeom prst="ellipse">
                <a:avLst/>
              </a:prstGeom>
              <a:noFill/>
              <a:ln w="22225" algn="ctr">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Charter schools</a:t>
                </a:r>
              </a:p>
            </p:txBody>
          </p:sp>
          <p:sp>
            <p:nvSpPr>
              <p:cNvPr id="12" name="Oval 9"/>
              <p:cNvSpPr>
                <a:spLocks noChangeArrowheads="1"/>
              </p:cNvSpPr>
              <p:nvPr/>
            </p:nvSpPr>
            <p:spPr bwMode="auto">
              <a:xfrm>
                <a:off x="5000624" y="1690086"/>
                <a:ext cx="881063" cy="701675"/>
              </a:xfrm>
              <a:prstGeom prst="ellipse">
                <a:avLst/>
              </a:prstGeom>
              <a:noFill/>
              <a:ln w="22225" algn="ctr">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District </a:t>
                </a:r>
              </a:p>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Leaders</a:t>
                </a:r>
              </a:p>
            </p:txBody>
          </p:sp>
          <p:sp>
            <p:nvSpPr>
              <p:cNvPr id="13" name="Oval 10"/>
              <p:cNvSpPr>
                <a:spLocks noChangeArrowheads="1"/>
              </p:cNvSpPr>
              <p:nvPr/>
            </p:nvSpPr>
            <p:spPr bwMode="auto">
              <a:xfrm>
                <a:off x="4986337" y="3437923"/>
                <a:ext cx="881062" cy="557213"/>
              </a:xfrm>
              <a:prstGeom prst="ellipse">
                <a:avLst/>
              </a:prstGeom>
              <a:noFill/>
              <a:ln w="22225" algn="ctr">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Teachers</a:t>
                </a:r>
              </a:p>
            </p:txBody>
          </p:sp>
          <p:sp>
            <p:nvSpPr>
              <p:cNvPr id="14" name="Oval 11"/>
              <p:cNvSpPr>
                <a:spLocks noChangeArrowheads="1"/>
              </p:cNvSpPr>
              <p:nvPr/>
            </p:nvSpPr>
            <p:spPr bwMode="auto">
              <a:xfrm>
                <a:off x="2990849" y="3830036"/>
                <a:ext cx="1784350" cy="501650"/>
              </a:xfrm>
              <a:prstGeom prst="ellipse">
                <a:avLst/>
              </a:prstGeom>
              <a:noFill/>
              <a:ln w="22225" algn="ctr">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Students</a:t>
                </a:r>
              </a:p>
            </p:txBody>
          </p:sp>
          <p:sp>
            <p:nvSpPr>
              <p:cNvPr id="15" name="Line 17"/>
              <p:cNvSpPr>
                <a:spLocks noChangeShapeType="1"/>
              </p:cNvSpPr>
              <p:nvPr/>
            </p:nvSpPr>
            <p:spPr bwMode="auto">
              <a:xfrm>
                <a:off x="4643437" y="2215548"/>
                <a:ext cx="0" cy="0"/>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16" name="Rectangle 19"/>
              <p:cNvSpPr>
                <a:spLocks noChangeArrowheads="1"/>
              </p:cNvSpPr>
              <p:nvPr/>
            </p:nvSpPr>
            <p:spPr bwMode="auto">
              <a:xfrm>
                <a:off x="3875087" y="2750536"/>
                <a:ext cx="1566068" cy="590550"/>
              </a:xfrm>
              <a:prstGeom prst="rect">
                <a:avLst/>
              </a:prstGeom>
              <a:solidFill>
                <a:srgbClr val="FFCC66"/>
              </a:solidFill>
              <a:ln>
                <a:noFill/>
              </a:ln>
              <a:effectLst/>
              <a:extLs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Garamond" pitchFamily="18" charset="0"/>
                    <a:ea typeface="ＭＳ Ｐゴシック" pitchFamily="34" charset="-128"/>
                    <a:cs typeface="Arial" charset="0"/>
                  </a:rPr>
                  <a:t>Well Meaning Actors</a:t>
                </a:r>
              </a:p>
            </p:txBody>
          </p:sp>
          <p:sp>
            <p:nvSpPr>
              <p:cNvPr id="17" name="Line 22"/>
              <p:cNvSpPr>
                <a:spLocks noChangeShapeType="1"/>
              </p:cNvSpPr>
              <p:nvPr/>
            </p:nvSpPr>
            <p:spPr bwMode="auto">
              <a:xfrm flipH="1">
                <a:off x="3673474" y="3141061"/>
                <a:ext cx="201613" cy="11112"/>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18" name="Line 23"/>
              <p:cNvSpPr>
                <a:spLocks noChangeShapeType="1"/>
              </p:cNvSpPr>
              <p:nvPr/>
            </p:nvSpPr>
            <p:spPr bwMode="auto">
              <a:xfrm flipH="1">
                <a:off x="3886199" y="3331561"/>
                <a:ext cx="233363" cy="523875"/>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19" name="Line 24"/>
              <p:cNvSpPr>
                <a:spLocks noChangeShapeType="1"/>
              </p:cNvSpPr>
              <p:nvPr/>
            </p:nvSpPr>
            <p:spPr bwMode="auto">
              <a:xfrm>
                <a:off x="4722812" y="3342673"/>
                <a:ext cx="277812" cy="266700"/>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20" name="Line 25"/>
              <p:cNvSpPr>
                <a:spLocks noChangeShapeType="1"/>
              </p:cNvSpPr>
              <p:nvPr/>
            </p:nvSpPr>
            <p:spPr bwMode="auto">
              <a:xfrm flipV="1">
                <a:off x="4889499" y="2382236"/>
                <a:ext cx="301625" cy="357187"/>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21" name="Line 26"/>
              <p:cNvSpPr>
                <a:spLocks noChangeShapeType="1"/>
              </p:cNvSpPr>
              <p:nvPr/>
            </p:nvSpPr>
            <p:spPr bwMode="auto">
              <a:xfrm flipH="1" flipV="1">
                <a:off x="3930649" y="2517173"/>
                <a:ext cx="55563" cy="233363"/>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22" name="Line 27"/>
              <p:cNvSpPr>
                <a:spLocks noChangeShapeType="1"/>
              </p:cNvSpPr>
              <p:nvPr/>
            </p:nvSpPr>
            <p:spPr bwMode="auto">
              <a:xfrm>
                <a:off x="1800224" y="2104423"/>
                <a:ext cx="814388" cy="769938"/>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23" name="Rectangle 28"/>
              <p:cNvSpPr>
                <a:spLocks noChangeArrowheads="1"/>
              </p:cNvSpPr>
              <p:nvPr/>
            </p:nvSpPr>
            <p:spPr bwMode="auto">
              <a:xfrm>
                <a:off x="1017587" y="1555148"/>
                <a:ext cx="1360487" cy="590550"/>
              </a:xfrm>
              <a:prstGeom prst="rect">
                <a:avLst/>
              </a:prstGeom>
              <a:solidFill>
                <a:srgbClr val="FFCC66"/>
              </a:solidFill>
              <a:ln>
                <a:noFill/>
              </a:ln>
              <a:effectLst/>
              <a:extLs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Garamond" pitchFamily="18" charset="0"/>
                    <a:ea typeface="ＭＳ Ｐゴシック" pitchFamily="34" charset="-128"/>
                    <a:cs typeface="Arial" charset="0"/>
                  </a:rPr>
                  <a:t>Dysfunctional  </a:t>
                </a:r>
              </a:p>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Garamond" pitchFamily="18" charset="0"/>
                    <a:ea typeface="ＭＳ Ｐゴシック" pitchFamily="34" charset="-128"/>
                    <a:cs typeface="Arial" charset="0"/>
                  </a:rPr>
                  <a:t>System</a:t>
                </a:r>
              </a:p>
            </p:txBody>
          </p:sp>
        </p:grpSp>
        <p:sp>
          <p:nvSpPr>
            <p:cNvPr id="8" name="TextBox 2"/>
            <p:cNvSpPr txBox="1">
              <a:spLocks noChangeArrowheads="1"/>
            </p:cNvSpPr>
            <p:nvPr/>
          </p:nvSpPr>
          <p:spPr bwMode="auto">
            <a:xfrm>
              <a:off x="1365250" y="1135063"/>
              <a:ext cx="239871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grpSp>
    </p:spTree>
    <p:extLst>
      <p:ext uri="{BB962C8B-B14F-4D97-AF65-F5344CB8AC3E}">
        <p14:creationId xmlns:p14="http://schemas.microsoft.com/office/powerpoint/2010/main" val="765137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057400"/>
            <a:ext cx="5871449" cy="1452880"/>
          </a:xfrm>
        </p:spPr>
        <p:txBody>
          <a:bodyPr/>
          <a:lstStyle/>
          <a:p>
            <a:r>
              <a:rPr lang="en-US" dirty="0" smtClean="0"/>
              <a:t>The Future of Boston Public Schools</a:t>
            </a:r>
            <a:endParaRPr lang="en-US" dirty="0"/>
          </a:p>
        </p:txBody>
      </p:sp>
    </p:spTree>
    <p:extLst>
      <p:ext uri="{BB962C8B-B14F-4D97-AF65-F5344CB8AC3E}">
        <p14:creationId xmlns:p14="http://schemas.microsoft.com/office/powerpoint/2010/main" val="1699537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Orleans: </a:t>
            </a:r>
            <a:r>
              <a:rPr lang="en-US" b="1" dirty="0" smtClean="0"/>
              <a:t>~5 Months </a:t>
            </a:r>
            <a:r>
              <a:rPr lang="en-US" dirty="0" smtClean="0"/>
              <a:t>of Extra </a:t>
            </a:r>
            <a:r>
              <a:rPr lang="en-US" dirty="0" smtClean="0"/>
              <a:t>Learning and 90% Market Share  </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18</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86802"/>
            <a:ext cx="3600450" cy="447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386157" y="3795142"/>
            <a:ext cx="346421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2088849"/>
            <a:ext cx="4495800" cy="339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854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a:t>
            </a:r>
            <a:r>
              <a:rPr lang="en-US" b="1" dirty="0" smtClean="0"/>
              <a:t>12 Months </a:t>
            </a:r>
            <a:r>
              <a:rPr lang="en-US" dirty="0" smtClean="0"/>
              <a:t>of Extra Learning at 10% Market Share  </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19</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86802"/>
            <a:ext cx="3600450" cy="447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10" y="1646809"/>
            <a:ext cx="423862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325920" y="5162088"/>
            <a:ext cx="346421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249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ea typeface="ＭＳ Ｐゴシック" pitchFamily="34" charset="-128"/>
                <a:cs typeface="Arial" charset="0"/>
              </a:rPr>
              <a:t>The Worst Natural Disaster in Our Country’s History</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2</a:t>
            </a:fld>
            <a:endParaRPr lang="en-US" dirty="0">
              <a:solidFill>
                <a:prstClr val="black">
                  <a:tint val="75000"/>
                </a:prst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62807"/>
            <a:ext cx="447516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088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Could Be the Highest Performing Urban District in the Country </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20</a:t>
            </a:fld>
            <a:endParaRPr lang="en-US" dirty="0">
              <a:solidFill>
                <a:prstClr val="black">
                  <a:tint val="75000"/>
                </a:prstClr>
              </a:solidFill>
            </a:endParaRPr>
          </a:p>
        </p:txBody>
      </p:sp>
      <p:sp>
        <p:nvSpPr>
          <p:cNvPr id="8" name="TextBox 7"/>
          <p:cNvSpPr txBox="1"/>
          <p:nvPr/>
        </p:nvSpPr>
        <p:spPr>
          <a:xfrm>
            <a:off x="304800" y="1143000"/>
            <a:ext cx="8915400" cy="4478149"/>
          </a:xfrm>
          <a:prstGeom prst="rect">
            <a:avLst/>
          </a:prstGeom>
          <a:noFill/>
        </p:spPr>
        <p:txBody>
          <a:bodyPr wrap="square" rtlCol="0">
            <a:spAutoFit/>
          </a:bodyPr>
          <a:lstStyle/>
          <a:p>
            <a:r>
              <a:rPr lang="en-US" b="1" dirty="0" smtClean="0"/>
              <a:t>Boston 2013</a:t>
            </a:r>
            <a:r>
              <a:rPr lang="en-US" dirty="0" smtClean="0"/>
              <a:t> = ~135 schools       </a:t>
            </a:r>
            <a:r>
              <a:rPr lang="en-US" b="1" dirty="0" smtClean="0"/>
              <a:t>Current Cap</a:t>
            </a:r>
            <a:r>
              <a:rPr lang="en-US" dirty="0" smtClean="0"/>
              <a:t>: 18% market share (~25 schools)</a:t>
            </a:r>
          </a:p>
          <a:p>
            <a:endParaRPr lang="en-US" dirty="0"/>
          </a:p>
          <a:p>
            <a:endParaRPr lang="en-US" b="1" dirty="0" smtClean="0"/>
          </a:p>
          <a:p>
            <a:endParaRPr lang="en-US" b="1" dirty="0"/>
          </a:p>
          <a:p>
            <a:endParaRPr lang="en-US" b="1" dirty="0" smtClean="0"/>
          </a:p>
          <a:p>
            <a:endParaRPr lang="en-US" b="1" dirty="0"/>
          </a:p>
          <a:p>
            <a:r>
              <a:rPr lang="en-US" b="1" dirty="0" smtClean="0"/>
              <a:t>5% Charter Market Share Growth: </a:t>
            </a:r>
            <a:r>
              <a:rPr lang="en-US" dirty="0" smtClean="0"/>
              <a:t>7 schools a year </a:t>
            </a:r>
          </a:p>
          <a:p>
            <a:endParaRPr lang="en-US" b="1" dirty="0" smtClean="0"/>
          </a:p>
          <a:p>
            <a:endParaRPr lang="en-US" b="1" dirty="0" smtClean="0"/>
          </a:p>
          <a:p>
            <a:endParaRPr lang="en-US" b="1" dirty="0"/>
          </a:p>
          <a:p>
            <a:endParaRPr lang="en-US" b="1" dirty="0" smtClean="0"/>
          </a:p>
          <a:p>
            <a:endParaRPr lang="en-US" b="1" dirty="0"/>
          </a:p>
          <a:p>
            <a:r>
              <a:rPr lang="en-US" b="1" dirty="0" smtClean="0"/>
              <a:t>Boston 2023:  </a:t>
            </a:r>
            <a:r>
              <a:rPr lang="en-US" dirty="0" smtClean="0"/>
              <a:t>68% charters / 32% district</a:t>
            </a:r>
          </a:p>
          <a:p>
            <a:endParaRPr lang="en-US" b="1" dirty="0"/>
          </a:p>
          <a:p>
            <a:endParaRPr lang="en-US" b="1" dirty="0" smtClean="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24185"/>
            <a:ext cx="3627437" cy="34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0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ea typeface="ＭＳ Ｐゴシック" pitchFamily="34" charset="-128"/>
                <a:cs typeface="Arial" charset="0"/>
              </a:rPr>
              <a:t>Fixing the System Itself </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3</a:t>
            </a:fld>
            <a:endParaRPr lang="en-US" dirty="0">
              <a:solidFill>
                <a:prstClr val="black">
                  <a:tint val="75000"/>
                </a:prstClr>
              </a:solidFill>
            </a:endParaRPr>
          </a:p>
        </p:txBody>
      </p:sp>
      <p:grpSp>
        <p:nvGrpSpPr>
          <p:cNvPr id="6" name="Group 5"/>
          <p:cNvGrpSpPr/>
          <p:nvPr/>
        </p:nvGrpSpPr>
        <p:grpSpPr>
          <a:xfrm>
            <a:off x="597205" y="1394574"/>
            <a:ext cx="7075487" cy="4276725"/>
            <a:chOff x="1017588" y="1135063"/>
            <a:chExt cx="7075487" cy="4276725"/>
          </a:xfrm>
        </p:grpSpPr>
        <p:grpSp>
          <p:nvGrpSpPr>
            <p:cNvPr id="7" name="Group 1"/>
            <p:cNvGrpSpPr>
              <a:grpSpLocks/>
            </p:cNvGrpSpPr>
            <p:nvPr/>
          </p:nvGrpSpPr>
          <p:grpSpPr bwMode="auto">
            <a:xfrm>
              <a:off x="1017588" y="1555750"/>
              <a:ext cx="7075487" cy="3856038"/>
              <a:chOff x="1017587" y="1555148"/>
              <a:chExt cx="5143500" cy="2903538"/>
            </a:xfrm>
          </p:grpSpPr>
          <p:sp>
            <p:nvSpPr>
              <p:cNvPr id="9" name="Rectangle 6"/>
              <p:cNvSpPr>
                <a:spLocks noChangeArrowheads="1"/>
              </p:cNvSpPr>
              <p:nvPr/>
            </p:nvSpPr>
            <p:spPr bwMode="auto">
              <a:xfrm>
                <a:off x="2660649" y="1558323"/>
                <a:ext cx="3500438" cy="2900363"/>
              </a:xfrm>
              <a:prstGeom prst="rect">
                <a:avLst/>
              </a:prstGeom>
              <a:noFill/>
              <a:ln w="22225" algn="ctr">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10" name="Oval 7"/>
              <p:cNvSpPr>
                <a:spLocks noChangeArrowheads="1"/>
              </p:cNvSpPr>
              <p:nvPr/>
            </p:nvSpPr>
            <p:spPr bwMode="auto">
              <a:xfrm>
                <a:off x="2759074" y="2941036"/>
                <a:ext cx="881063" cy="557212"/>
              </a:xfrm>
              <a:prstGeom prst="ellipse">
                <a:avLst/>
              </a:prstGeom>
              <a:noFill/>
              <a:ln w="22225" algn="ctr">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Unions</a:t>
                </a:r>
              </a:p>
            </p:txBody>
          </p:sp>
          <p:sp>
            <p:nvSpPr>
              <p:cNvPr id="11" name="Oval 8"/>
              <p:cNvSpPr>
                <a:spLocks noChangeArrowheads="1"/>
              </p:cNvSpPr>
              <p:nvPr/>
            </p:nvSpPr>
            <p:spPr bwMode="auto">
              <a:xfrm>
                <a:off x="3238499" y="1982186"/>
                <a:ext cx="1473200" cy="479425"/>
              </a:xfrm>
              <a:prstGeom prst="ellipse">
                <a:avLst/>
              </a:prstGeom>
              <a:noFill/>
              <a:ln w="22225" algn="ctr">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Charter schools</a:t>
                </a:r>
              </a:p>
            </p:txBody>
          </p:sp>
          <p:sp>
            <p:nvSpPr>
              <p:cNvPr id="12" name="Oval 9"/>
              <p:cNvSpPr>
                <a:spLocks noChangeArrowheads="1"/>
              </p:cNvSpPr>
              <p:nvPr/>
            </p:nvSpPr>
            <p:spPr bwMode="auto">
              <a:xfrm>
                <a:off x="5000624" y="1690086"/>
                <a:ext cx="881063" cy="701675"/>
              </a:xfrm>
              <a:prstGeom prst="ellipse">
                <a:avLst/>
              </a:prstGeom>
              <a:noFill/>
              <a:ln w="22225" algn="ctr">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District </a:t>
                </a:r>
              </a:p>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Leaders</a:t>
                </a:r>
              </a:p>
            </p:txBody>
          </p:sp>
          <p:sp>
            <p:nvSpPr>
              <p:cNvPr id="13" name="Oval 10"/>
              <p:cNvSpPr>
                <a:spLocks noChangeArrowheads="1"/>
              </p:cNvSpPr>
              <p:nvPr/>
            </p:nvSpPr>
            <p:spPr bwMode="auto">
              <a:xfrm>
                <a:off x="4986337" y="3437923"/>
                <a:ext cx="881062" cy="557213"/>
              </a:xfrm>
              <a:prstGeom prst="ellipse">
                <a:avLst/>
              </a:prstGeom>
              <a:noFill/>
              <a:ln w="22225" algn="ctr">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Teachers</a:t>
                </a:r>
              </a:p>
            </p:txBody>
          </p:sp>
          <p:sp>
            <p:nvSpPr>
              <p:cNvPr id="14" name="Oval 11"/>
              <p:cNvSpPr>
                <a:spLocks noChangeArrowheads="1"/>
              </p:cNvSpPr>
              <p:nvPr/>
            </p:nvSpPr>
            <p:spPr bwMode="auto">
              <a:xfrm>
                <a:off x="2990849" y="3830036"/>
                <a:ext cx="1784350" cy="501650"/>
              </a:xfrm>
              <a:prstGeom prst="ellipse">
                <a:avLst/>
              </a:prstGeom>
              <a:noFill/>
              <a:ln w="22225" algn="ctr">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rPr>
                  <a:t>Students</a:t>
                </a:r>
              </a:p>
            </p:txBody>
          </p:sp>
          <p:sp>
            <p:nvSpPr>
              <p:cNvPr id="15" name="Line 17"/>
              <p:cNvSpPr>
                <a:spLocks noChangeShapeType="1"/>
              </p:cNvSpPr>
              <p:nvPr/>
            </p:nvSpPr>
            <p:spPr bwMode="auto">
              <a:xfrm>
                <a:off x="4643437" y="2215548"/>
                <a:ext cx="0" cy="0"/>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16" name="Rectangle 19"/>
              <p:cNvSpPr>
                <a:spLocks noChangeArrowheads="1"/>
              </p:cNvSpPr>
              <p:nvPr/>
            </p:nvSpPr>
            <p:spPr bwMode="auto">
              <a:xfrm>
                <a:off x="3875087" y="2750536"/>
                <a:ext cx="1566068" cy="590550"/>
              </a:xfrm>
              <a:prstGeom prst="rect">
                <a:avLst/>
              </a:prstGeom>
              <a:solidFill>
                <a:srgbClr val="FFCC66"/>
              </a:solidFill>
              <a:ln>
                <a:noFill/>
              </a:ln>
              <a:effectLst/>
              <a:extLs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Garamond" pitchFamily="18" charset="0"/>
                    <a:ea typeface="ＭＳ Ｐゴシック" pitchFamily="34" charset="-128"/>
                    <a:cs typeface="Arial" charset="0"/>
                  </a:rPr>
                  <a:t>Well Meaning Actors</a:t>
                </a:r>
              </a:p>
            </p:txBody>
          </p:sp>
          <p:sp>
            <p:nvSpPr>
              <p:cNvPr id="17" name="Line 22"/>
              <p:cNvSpPr>
                <a:spLocks noChangeShapeType="1"/>
              </p:cNvSpPr>
              <p:nvPr/>
            </p:nvSpPr>
            <p:spPr bwMode="auto">
              <a:xfrm flipH="1">
                <a:off x="3673474" y="3141061"/>
                <a:ext cx="201613" cy="11112"/>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18" name="Line 23"/>
              <p:cNvSpPr>
                <a:spLocks noChangeShapeType="1"/>
              </p:cNvSpPr>
              <p:nvPr/>
            </p:nvSpPr>
            <p:spPr bwMode="auto">
              <a:xfrm flipH="1">
                <a:off x="3886199" y="3331561"/>
                <a:ext cx="233363" cy="523875"/>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19" name="Line 24"/>
              <p:cNvSpPr>
                <a:spLocks noChangeShapeType="1"/>
              </p:cNvSpPr>
              <p:nvPr/>
            </p:nvSpPr>
            <p:spPr bwMode="auto">
              <a:xfrm>
                <a:off x="4722812" y="3342673"/>
                <a:ext cx="277812" cy="266700"/>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20" name="Line 25"/>
              <p:cNvSpPr>
                <a:spLocks noChangeShapeType="1"/>
              </p:cNvSpPr>
              <p:nvPr/>
            </p:nvSpPr>
            <p:spPr bwMode="auto">
              <a:xfrm flipV="1">
                <a:off x="4889499" y="2382236"/>
                <a:ext cx="301625" cy="357187"/>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21" name="Line 26"/>
              <p:cNvSpPr>
                <a:spLocks noChangeShapeType="1"/>
              </p:cNvSpPr>
              <p:nvPr/>
            </p:nvSpPr>
            <p:spPr bwMode="auto">
              <a:xfrm flipH="1" flipV="1">
                <a:off x="3930649" y="2517173"/>
                <a:ext cx="55563" cy="233363"/>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22" name="Line 27"/>
              <p:cNvSpPr>
                <a:spLocks noChangeShapeType="1"/>
              </p:cNvSpPr>
              <p:nvPr/>
            </p:nvSpPr>
            <p:spPr bwMode="auto">
              <a:xfrm>
                <a:off x="1800224" y="2104423"/>
                <a:ext cx="814388" cy="769938"/>
              </a:xfrm>
              <a:prstGeom prst="line">
                <a:avLst/>
              </a:prstGeom>
              <a:noFill/>
              <a:ln w="222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sp>
            <p:nvSpPr>
              <p:cNvPr id="23" name="Rectangle 28"/>
              <p:cNvSpPr>
                <a:spLocks noChangeArrowheads="1"/>
              </p:cNvSpPr>
              <p:nvPr/>
            </p:nvSpPr>
            <p:spPr bwMode="auto">
              <a:xfrm>
                <a:off x="1017587" y="1555148"/>
                <a:ext cx="1360487" cy="590550"/>
              </a:xfrm>
              <a:prstGeom prst="rect">
                <a:avLst/>
              </a:prstGeom>
              <a:solidFill>
                <a:srgbClr val="FFCC66"/>
              </a:solidFill>
              <a:ln>
                <a:noFill/>
              </a:ln>
              <a:effectLst/>
              <a:extLs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38150" indent="-4381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prstClr val="black"/>
                    </a:solidFill>
                    <a:effectLst/>
                    <a:uLnTx/>
                    <a:uFillTx/>
                    <a:latin typeface="Garamond" pitchFamily="18" charset="0"/>
                    <a:ea typeface="ＭＳ Ｐゴシック" pitchFamily="34" charset="-128"/>
                    <a:cs typeface="Arial" charset="0"/>
                  </a:rPr>
                  <a:t>Dysfunctional  </a:t>
                </a:r>
              </a:p>
              <a:p>
                <a:pPr marL="438150" marR="0" lvl="0" indent="-438150" algn="ctr" defTabSz="455613"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prstClr val="black"/>
                    </a:solidFill>
                    <a:effectLst/>
                    <a:uLnTx/>
                    <a:uFillTx/>
                    <a:latin typeface="Garamond" pitchFamily="18" charset="0"/>
                    <a:ea typeface="ＭＳ Ｐゴシック" pitchFamily="34" charset="-128"/>
                    <a:cs typeface="Arial" charset="0"/>
                  </a:rPr>
                  <a:t>System</a:t>
                </a:r>
              </a:p>
            </p:txBody>
          </p:sp>
        </p:grpSp>
        <p:sp>
          <p:nvSpPr>
            <p:cNvPr id="8" name="TextBox 2"/>
            <p:cNvSpPr txBox="1">
              <a:spLocks noChangeArrowheads="1"/>
            </p:cNvSpPr>
            <p:nvPr/>
          </p:nvSpPr>
          <p:spPr bwMode="auto">
            <a:xfrm>
              <a:off x="1365250" y="1135063"/>
              <a:ext cx="239871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455613" eaLnBrk="1" fontAlgn="base" latinLnBrk="0" hangingPunct="1">
                <a:lnSpc>
                  <a:spcPct val="100000"/>
                </a:lnSpc>
                <a:spcBef>
                  <a:spcPct val="0"/>
                </a:spcBef>
                <a:spcAft>
                  <a:spcPct val="0"/>
                </a:spcAft>
                <a:buClrTx/>
                <a:buSzTx/>
                <a:buFontTx/>
                <a:buNone/>
                <a:tabLst/>
                <a:defRPr/>
              </a:pPr>
              <a:endParaRPr kumimoji="0" lang="en-US" altLang="en-US" sz="1400" b="0" i="0" u="none" strike="noStrike" kern="0" cap="none" spc="0" normalizeH="0" baseline="0" noProof="0" smtClean="0">
                <a:ln>
                  <a:noFill/>
                </a:ln>
                <a:solidFill>
                  <a:prstClr val="black"/>
                </a:solidFill>
                <a:effectLst/>
                <a:uLnTx/>
                <a:uFillTx/>
                <a:latin typeface="Arial" charset="0"/>
                <a:ea typeface="ＭＳ Ｐゴシック" pitchFamily="34" charset="-128"/>
                <a:cs typeface="Arial" charset="0"/>
              </a:endParaRPr>
            </a:p>
          </p:txBody>
        </p:sp>
      </p:grpSp>
    </p:spTree>
    <p:extLst>
      <p:ext uri="{BB962C8B-B14F-4D97-AF65-F5344CB8AC3E}">
        <p14:creationId xmlns:p14="http://schemas.microsoft.com/office/powerpoint/2010/main" val="2108667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ea typeface="ＭＳ Ｐゴシック" pitchFamily="34" charset="-128"/>
                <a:cs typeface="Arial" charset="0"/>
              </a:rPr>
              <a:t>We Handed Power Back </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4</a:t>
            </a:fld>
            <a:endParaRPr lang="en-US" dirty="0">
              <a:solidFill>
                <a:prstClr val="black">
                  <a:tint val="75000"/>
                </a:prstClr>
              </a:solidFill>
            </a:endParaRPr>
          </a:p>
        </p:txBody>
      </p:sp>
      <p:sp>
        <p:nvSpPr>
          <p:cNvPr id="3" name="TextBox 2"/>
          <p:cNvSpPr txBox="1"/>
          <p:nvPr/>
        </p:nvSpPr>
        <p:spPr>
          <a:xfrm>
            <a:off x="152400" y="1143000"/>
            <a:ext cx="8915400" cy="2246769"/>
          </a:xfrm>
          <a:prstGeom prst="rect">
            <a:avLst/>
          </a:prstGeom>
          <a:noFill/>
        </p:spPr>
        <p:txBody>
          <a:bodyPr wrap="square" rtlCol="0">
            <a:spAutoFit/>
          </a:bodyPr>
          <a:lstStyle/>
          <a:p>
            <a:pPr marL="457200" indent="-457200">
              <a:buFont typeface="+mj-lt"/>
              <a:buAutoNum type="arabicPeriod"/>
            </a:pPr>
            <a:r>
              <a:rPr lang="en-US" sz="2800" dirty="0" smtClean="0"/>
              <a:t>Educators run schools</a:t>
            </a:r>
          </a:p>
          <a:p>
            <a:pPr marL="457200" indent="-457200">
              <a:buFont typeface="+mj-lt"/>
              <a:buAutoNum type="arabicPeriod"/>
            </a:pPr>
            <a:endParaRPr lang="en-US" sz="2800" dirty="0"/>
          </a:p>
          <a:p>
            <a:pPr marL="457200" indent="-457200">
              <a:buFont typeface="+mj-lt"/>
              <a:buAutoNum type="arabicPeriod"/>
            </a:pPr>
            <a:r>
              <a:rPr lang="en-US" sz="2800" dirty="0" smtClean="0"/>
              <a:t>Parents choose amongst these schools</a:t>
            </a:r>
          </a:p>
          <a:p>
            <a:pPr marL="457200" indent="-457200">
              <a:buFont typeface="+mj-lt"/>
              <a:buAutoNum type="arabicPeriod"/>
            </a:pPr>
            <a:endParaRPr lang="en-US" sz="2800" dirty="0"/>
          </a:p>
          <a:p>
            <a:pPr marL="457200" indent="-457200">
              <a:buFont typeface="+mj-lt"/>
              <a:buAutoNum type="arabicPeriod"/>
            </a:pPr>
            <a:r>
              <a:rPr lang="en-US" sz="2800" dirty="0" smtClean="0"/>
              <a:t>Government regulates for performance and equity  </a:t>
            </a:r>
          </a:p>
        </p:txBody>
      </p:sp>
    </p:spTree>
    <p:extLst>
      <p:ext uri="{BB962C8B-B14F-4D97-AF65-F5344CB8AC3E}">
        <p14:creationId xmlns:p14="http://schemas.microsoft.com/office/powerpoint/2010/main" val="15903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5871449" cy="1452880"/>
          </a:xfrm>
        </p:spPr>
        <p:txBody>
          <a:bodyPr/>
          <a:lstStyle/>
          <a:p>
            <a:r>
              <a:rPr lang="en-US" dirty="0" smtClean="0"/>
              <a:t>Did it work? </a:t>
            </a:r>
            <a:endParaRPr lang="en-US" dirty="0"/>
          </a:p>
        </p:txBody>
      </p:sp>
    </p:spTree>
    <p:extLst>
      <p:ext uri="{BB962C8B-B14F-4D97-AF65-F5344CB8AC3E}">
        <p14:creationId xmlns:p14="http://schemas.microsoft.com/office/powerpoint/2010/main" val="672768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7475" lvl="0" indent="-117475" defTabSz="965351">
              <a:spcBef>
                <a:spcPts val="0"/>
              </a:spcBef>
            </a:pPr>
            <a:r>
              <a:rPr lang="en-US" dirty="0" smtClean="0">
                <a:solidFill>
                  <a:prstClr val="black"/>
                </a:solidFill>
                <a:latin typeface="Franklin Gothic Book"/>
              </a:rPr>
              <a:t>Over 4X Gap Closing Since 2005 </a:t>
            </a:r>
            <a:endParaRPr lang="en-US" dirty="0">
              <a:solidFill>
                <a:prstClr val="black"/>
              </a:solidFill>
              <a:latin typeface="Franklin Gothic Book"/>
            </a:endParaRPr>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6</a:t>
            </a:fld>
            <a:endParaRPr lang="en-US" dirty="0">
              <a:solidFill>
                <a:prstClr val="black">
                  <a:tint val="75000"/>
                </a:prstClr>
              </a:solidFill>
            </a:endParaRPr>
          </a:p>
        </p:txBody>
      </p:sp>
      <p:sp>
        <p:nvSpPr>
          <p:cNvPr id="22" name="Content Placeholder 4"/>
          <p:cNvSpPr txBox="1">
            <a:spLocks/>
          </p:cNvSpPr>
          <p:nvPr/>
        </p:nvSpPr>
        <p:spPr>
          <a:xfrm>
            <a:off x="190368" y="731536"/>
            <a:ext cx="8961120" cy="589776"/>
          </a:xfrm>
          <a:prstGeom prst="rect">
            <a:avLst/>
          </a:prstGeom>
          <a:noFill/>
        </p:spPr>
        <p:txBody>
          <a:bodyPr vert="horz" wrap="square" lIns="96391" tIns="48196" rIns="96391" bIns="48196" rtlCol="0">
            <a:spAutoFit/>
          </a:bodyPr>
          <a:lstStyle>
            <a:lvl1pPr marL="0" indent="0" algn="l" defTabSz="914400" rtl="0" eaLnBrk="1" latinLnBrk="0" hangingPunct="1">
              <a:spcBef>
                <a:spcPct val="20000"/>
              </a:spcBef>
              <a:buFont typeface="Arial" pitchFamily="34" charset="0"/>
              <a:buNone/>
              <a:defRPr sz="2400" kern="1200">
                <a:solidFill>
                  <a:schemeClr val="tx1"/>
                </a:solidFill>
                <a:latin typeface="Franklin Gothic Medium"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rgbClr val="2D5571"/>
                </a:solidFill>
                <a:latin typeface="Franklin Gothic Book" panose="020B0503020102020204" pitchFamily="34" charset="0"/>
              </a:rPr>
              <a:t>Since 2005, New Orleans has </a:t>
            </a:r>
            <a:r>
              <a:rPr lang="en-US" sz="1600" dirty="0" smtClean="0">
                <a:solidFill>
                  <a:srgbClr val="2D5571"/>
                </a:solidFill>
                <a:latin typeface="Franklin Gothic Book" panose="020B0503020102020204" pitchFamily="34" charset="0"/>
              </a:rPr>
              <a:t>been closing </a:t>
            </a:r>
            <a:r>
              <a:rPr lang="en-US" sz="1600" dirty="0">
                <a:solidFill>
                  <a:srgbClr val="2D5571"/>
                </a:solidFill>
                <a:latin typeface="Franklin Gothic Book" panose="020B0503020102020204" pitchFamily="34" charset="0"/>
              </a:rPr>
              <a:t>the city-state achievement gap </a:t>
            </a:r>
            <a:r>
              <a:rPr lang="en-US" sz="1600" dirty="0" smtClean="0">
                <a:solidFill>
                  <a:srgbClr val="2D5571"/>
                </a:solidFill>
                <a:latin typeface="Franklin Gothic Book" panose="020B0503020102020204" pitchFamily="34" charset="0"/>
              </a:rPr>
              <a:t>at over 4 </a:t>
            </a:r>
            <a:r>
              <a:rPr lang="en-US" sz="1600" dirty="0">
                <a:solidFill>
                  <a:srgbClr val="2D5571"/>
                </a:solidFill>
                <a:latin typeface="Franklin Gothic Book" panose="020B0503020102020204" pitchFamily="34" charset="0"/>
              </a:rPr>
              <a:t>times the pre 2005 rate.</a:t>
            </a:r>
            <a:endParaRPr lang="en-US" sz="1600" dirty="0">
              <a:solidFill>
                <a:srgbClr val="2D5571"/>
              </a:solidFill>
              <a:latin typeface="Franklin Gothic Book" panose="020B0503020102020204" pitchFamily="34" charset="0"/>
            </a:endParaRPr>
          </a:p>
        </p:txBody>
      </p:sp>
      <p:pic>
        <p:nvPicPr>
          <p:cNvPr id="23" name="Picture 31" descr="NOLA proficiency gap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5714" y="1676400"/>
            <a:ext cx="72104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661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543800" cy="1452880"/>
          </a:xfrm>
        </p:spPr>
        <p:txBody>
          <a:bodyPr/>
          <a:lstStyle/>
          <a:p>
            <a:r>
              <a:rPr lang="en-US" dirty="0" smtClean="0"/>
              <a:t>Are students less at-risk? </a:t>
            </a:r>
            <a:endParaRPr lang="en-US" dirty="0"/>
          </a:p>
        </p:txBody>
      </p:sp>
    </p:spTree>
    <p:extLst>
      <p:ext uri="{BB962C8B-B14F-4D97-AF65-F5344CB8AC3E}">
        <p14:creationId xmlns:p14="http://schemas.microsoft.com/office/powerpoint/2010/main" val="1405266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ea typeface="ＭＳ Ｐゴシック" pitchFamily="34" charset="-128"/>
                <a:cs typeface="Arial" charset="0"/>
              </a:rPr>
              <a:t>Poverty Rates Have Increased Since the Storm  </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8</a:t>
            </a:fld>
            <a:endParaRPr lang="en-US" dirty="0">
              <a:solidFill>
                <a:prstClr val="black">
                  <a:tint val="75000"/>
                </a:prst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2057400"/>
            <a:ext cx="8863965" cy="229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823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ea typeface="ＭＳ Ｐゴシック" pitchFamily="34" charset="-128"/>
                <a:cs typeface="Arial" charset="0"/>
              </a:rPr>
              <a:t>And New Orleans Citizens are Experiencing a Mental Health Crisis </a:t>
            </a:r>
            <a:endParaRPr lang="en-US" dirty="0"/>
          </a:p>
        </p:txBody>
      </p:sp>
      <p:sp>
        <p:nvSpPr>
          <p:cNvPr id="4" name="Slide Number Placeholder 3"/>
          <p:cNvSpPr>
            <a:spLocks noGrp="1"/>
          </p:cNvSpPr>
          <p:nvPr>
            <p:ph type="sldNum" sz="quarter" idx="12"/>
          </p:nvPr>
        </p:nvSpPr>
        <p:spPr/>
        <p:txBody>
          <a:bodyPr/>
          <a:lstStyle/>
          <a:p>
            <a:fld id="{0E5BBDE2-F1C0-4334-A660-D6081CFFCE38}" type="slidenum">
              <a:rPr lang="en-US" smtClean="0">
                <a:solidFill>
                  <a:prstClr val="black">
                    <a:tint val="75000"/>
                  </a:prstClr>
                </a:solidFill>
              </a:rPr>
              <a:pPr/>
              <a:t>9</a:t>
            </a:fld>
            <a:endParaRPr lang="en-US" dirty="0">
              <a:solidFill>
                <a:prstClr val="black">
                  <a:tint val="75000"/>
                </a:prstClr>
              </a:solidFill>
            </a:endParaRPr>
          </a:p>
        </p:txBody>
      </p:sp>
      <p:sp>
        <p:nvSpPr>
          <p:cNvPr id="3" name="Rectangle 2"/>
          <p:cNvSpPr/>
          <p:nvPr/>
        </p:nvSpPr>
        <p:spPr>
          <a:xfrm>
            <a:off x="990600" y="762000"/>
            <a:ext cx="7658100" cy="6124754"/>
          </a:xfrm>
          <a:prstGeom prst="rect">
            <a:avLst/>
          </a:prstGeom>
        </p:spPr>
        <p:txBody>
          <a:bodyPr wrap="square">
            <a:spAutoFit/>
          </a:bodyPr>
          <a:lstStyle/>
          <a:p>
            <a:r>
              <a:rPr lang="en-US" dirty="0" smtClean="0"/>
              <a:t>Researchers </a:t>
            </a:r>
            <a:r>
              <a:rPr lang="en-US" dirty="0"/>
              <a:t>found very high levels of mental illness among the population: </a:t>
            </a:r>
            <a:endParaRPr lang="en-US" dirty="0" smtClean="0"/>
          </a:p>
          <a:p>
            <a:endParaRPr lang="en-US" sz="2400" b="1" dirty="0"/>
          </a:p>
          <a:p>
            <a:r>
              <a:rPr lang="en-US" sz="2400" b="1" dirty="0" smtClean="0"/>
              <a:t>Nearly </a:t>
            </a:r>
            <a:r>
              <a:rPr lang="en-US" sz="2400" b="1" dirty="0"/>
              <a:t>40 percent had probable mental illness one year after the storm, and half of these illnesses were classified as severe. </a:t>
            </a:r>
            <a:endParaRPr lang="en-US" sz="2400" b="1" dirty="0" smtClean="0"/>
          </a:p>
          <a:p>
            <a:endParaRPr lang="en-US" sz="2400" b="1" dirty="0"/>
          </a:p>
          <a:p>
            <a:r>
              <a:rPr lang="en-US" dirty="0" smtClean="0"/>
              <a:t>These </a:t>
            </a:r>
            <a:r>
              <a:rPr lang="en-US" dirty="0"/>
              <a:t>rates were substantially higher than rates of mental illness prior to Hurricane Katrina in the Gulf States region. According to the National Comorbidity Survey Replication study conducted between 2001 and 2003, rates of severe, moderate, and any mental illness were estimated at 6 percent, 10 percent, and 16 percent, respectively. </a:t>
            </a:r>
            <a:endParaRPr lang="en-US" dirty="0" smtClean="0"/>
          </a:p>
          <a:p>
            <a:endParaRPr lang="en-US" dirty="0"/>
          </a:p>
          <a:p>
            <a:r>
              <a:rPr lang="en-US" sz="2400" b="1" dirty="0" smtClean="0"/>
              <a:t>The </a:t>
            </a:r>
            <a:r>
              <a:rPr lang="en-US" sz="2400" b="1" dirty="0"/>
              <a:t>high levels of mental illness suggest that the prevalence of mental illness may not have declined in the year following the hurricane – finding that differs from the pattern described in most previous research on mental illness following disasters</a:t>
            </a:r>
            <a:r>
              <a:rPr lang="en-US" sz="2400" b="1" dirty="0" smtClean="0"/>
              <a:t>.</a:t>
            </a:r>
            <a:endParaRPr lang="en-US" sz="2400" b="1" dirty="0"/>
          </a:p>
        </p:txBody>
      </p:sp>
    </p:spTree>
    <p:extLst>
      <p:ext uri="{BB962C8B-B14F-4D97-AF65-F5344CB8AC3E}">
        <p14:creationId xmlns:p14="http://schemas.microsoft.com/office/powerpoint/2010/main" val="1609498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NSNO_PPT_Template">
      <a:dk1>
        <a:sysClr val="windowText" lastClr="000000"/>
      </a:dk1>
      <a:lt1>
        <a:sysClr val="window" lastClr="FFFFFF"/>
      </a:lt1>
      <a:dk2>
        <a:srgbClr val="1F497D"/>
      </a:dk2>
      <a:lt2>
        <a:srgbClr val="EEECE1"/>
      </a:lt2>
      <a:accent1>
        <a:srgbClr val="5290BA"/>
      </a:accent1>
      <a:accent2>
        <a:srgbClr val="2D5571"/>
      </a:accent2>
      <a:accent3>
        <a:srgbClr val="92B1C5"/>
      </a:accent3>
      <a:accent4>
        <a:srgbClr val="5BA1CF"/>
      </a:accent4>
      <a:accent5>
        <a:srgbClr val="343E45"/>
      </a:accent5>
      <a:accent6>
        <a:srgbClr val="BEE296"/>
      </a:accent6>
      <a:hlink>
        <a:srgbClr val="0000FF"/>
      </a:hlink>
      <a:folHlink>
        <a:srgbClr val="800080"/>
      </a:folHlink>
    </a:clrScheme>
    <a:fontScheme name="NSNO_PPT_Font">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12867</TotalTime>
  <Words>452</Words>
  <Application>Microsoft Office PowerPoint</Application>
  <PresentationFormat>Custom</PresentationFormat>
  <Paragraphs>99</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vt:lpstr>
      <vt:lpstr>October 2013</vt:lpstr>
      <vt:lpstr>The Worst Natural Disaster in Our Country’s History</vt:lpstr>
      <vt:lpstr>Fixing the System Itself </vt:lpstr>
      <vt:lpstr>We Handed Power Back </vt:lpstr>
      <vt:lpstr>Did it work? </vt:lpstr>
      <vt:lpstr>Over 4X Gap Closing Since 2005 </vt:lpstr>
      <vt:lpstr>Are students less at-risk? </vt:lpstr>
      <vt:lpstr>Poverty Rates Have Increased Since the Storm  </vt:lpstr>
      <vt:lpstr>And New Orleans Citizens are Experiencing a Mental Health Crisis </vt:lpstr>
      <vt:lpstr>Are schools getting more Money? </vt:lpstr>
      <vt:lpstr>The Funding Differential Between NOLA and State is Near 2002 Levels</vt:lpstr>
      <vt:lpstr>Putting it All Together </vt:lpstr>
      <vt:lpstr>Did it work Because of charter schools? </vt:lpstr>
      <vt:lpstr>New Orleans: ~5 Months of Extra Learning and 90% Market Share  </vt:lpstr>
      <vt:lpstr>Recommendations for Massachusetts</vt:lpstr>
      <vt:lpstr>Create a RSD to Fix the System Itself </vt:lpstr>
      <vt:lpstr>The Future of Boston Public Schools</vt:lpstr>
      <vt:lpstr>New Orleans: ~5 Months of Extra Learning and 90% Market Share  </vt:lpstr>
      <vt:lpstr>Boston: ~12 Months of Extra Learning at 10% Market Share  </vt:lpstr>
      <vt:lpstr>Boston Could Be the Highest Performing Urban District in the Country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Subtitle</dc:title>
  <dc:creator>Michael Stone</dc:creator>
  <cp:lastModifiedBy>Neerav Kingsland</cp:lastModifiedBy>
  <cp:revision>86</cp:revision>
  <cp:lastPrinted>2012-11-29T16:19:48Z</cp:lastPrinted>
  <dcterms:created xsi:type="dcterms:W3CDTF">2013-05-20T22:06:48Z</dcterms:created>
  <dcterms:modified xsi:type="dcterms:W3CDTF">2013-10-14T11:50:46Z</dcterms:modified>
</cp:coreProperties>
</file>